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9" r:id="rId16"/>
    <p:sldId id="271" r:id="rId17"/>
    <p:sldId id="272" r:id="rId18"/>
    <p:sldId id="273" r:id="rId19"/>
    <p:sldId id="274" r:id="rId20"/>
    <p:sldId id="275" r:id="rId21"/>
    <p:sldId id="276" r:id="rId22"/>
    <p:sldId id="277" r:id="rId23"/>
    <p:sldId id="278"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a Link" initials="JL" lastIdx="2" clrIdx="0">
    <p:extLst>
      <p:ext uri="{19B8F6BF-5375-455C-9EA6-DF929625EA0E}">
        <p15:presenceInfo xmlns:p15="http://schemas.microsoft.com/office/powerpoint/2012/main" userId="11215627c52b8b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6-08T17:27:32.958" idx="1">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8-06-09T19:02:12.083" idx="2">
    <p:pos x="10" y="10"/>
    <p:tex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2188E-88E7-6041-87F8-814C742367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1C7CA8-BE3D-9442-859D-373314590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0E1927-3C1B-F04E-9572-A2757E748818}"/>
              </a:ext>
            </a:extLst>
          </p:cNvPr>
          <p:cNvSpPr>
            <a:spLocks noGrp="1"/>
          </p:cNvSpPr>
          <p:nvPr>
            <p:ph type="dt" sz="half" idx="10"/>
          </p:nvPr>
        </p:nvSpPr>
        <p:spPr/>
        <p:txBody>
          <a:bodyPr/>
          <a:lstStyle/>
          <a:p>
            <a:fld id="{5F6EC669-361F-0642-AB72-93C829FBB7DF}" type="datetimeFigureOut">
              <a:rPr lang="en-US" smtClean="0"/>
              <a:t>6/26/2018</a:t>
            </a:fld>
            <a:endParaRPr lang="en-US"/>
          </a:p>
        </p:txBody>
      </p:sp>
      <p:sp>
        <p:nvSpPr>
          <p:cNvPr id="5" name="Footer Placeholder 4">
            <a:extLst>
              <a:ext uri="{FF2B5EF4-FFF2-40B4-BE49-F238E27FC236}">
                <a16:creationId xmlns:a16="http://schemas.microsoft.com/office/drawing/2014/main" id="{1DE6AC3F-6B5A-7841-B2AC-EA00333BE1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CA0EAB-AB88-B346-9FCC-D24BC40EDB8C}"/>
              </a:ext>
            </a:extLst>
          </p:cNvPr>
          <p:cNvSpPr>
            <a:spLocks noGrp="1"/>
          </p:cNvSpPr>
          <p:nvPr>
            <p:ph type="sldNum" sz="quarter" idx="12"/>
          </p:nvPr>
        </p:nvSpPr>
        <p:spPr/>
        <p:txBody>
          <a:bodyPr/>
          <a:lstStyle/>
          <a:p>
            <a:fld id="{BE132D3E-F48C-1241-915F-4BE3794505A2}" type="slidenum">
              <a:rPr lang="en-US" smtClean="0"/>
              <a:t>‹#›</a:t>
            </a:fld>
            <a:endParaRPr lang="en-US"/>
          </a:p>
        </p:txBody>
      </p:sp>
    </p:spTree>
    <p:extLst>
      <p:ext uri="{BB962C8B-B14F-4D97-AF65-F5344CB8AC3E}">
        <p14:creationId xmlns:p14="http://schemas.microsoft.com/office/powerpoint/2010/main" val="2709188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9F506-963F-AD48-961C-82387EF38B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F8DEA3-B125-F643-A098-970B0A7C370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9762C4-A97A-D34B-B83A-39FB68129761}"/>
              </a:ext>
            </a:extLst>
          </p:cNvPr>
          <p:cNvSpPr>
            <a:spLocks noGrp="1"/>
          </p:cNvSpPr>
          <p:nvPr>
            <p:ph type="dt" sz="half" idx="10"/>
          </p:nvPr>
        </p:nvSpPr>
        <p:spPr/>
        <p:txBody>
          <a:bodyPr/>
          <a:lstStyle/>
          <a:p>
            <a:fld id="{5F6EC669-361F-0642-AB72-93C829FBB7DF}" type="datetimeFigureOut">
              <a:rPr lang="en-US" smtClean="0"/>
              <a:t>6/26/2018</a:t>
            </a:fld>
            <a:endParaRPr lang="en-US"/>
          </a:p>
        </p:txBody>
      </p:sp>
      <p:sp>
        <p:nvSpPr>
          <p:cNvPr id="5" name="Footer Placeholder 4">
            <a:extLst>
              <a:ext uri="{FF2B5EF4-FFF2-40B4-BE49-F238E27FC236}">
                <a16:creationId xmlns:a16="http://schemas.microsoft.com/office/drawing/2014/main" id="{D66DE83E-C5C2-0744-A127-A25257E38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364262-EB51-1C44-A1A4-DF7ECBEFFF34}"/>
              </a:ext>
            </a:extLst>
          </p:cNvPr>
          <p:cNvSpPr>
            <a:spLocks noGrp="1"/>
          </p:cNvSpPr>
          <p:nvPr>
            <p:ph type="sldNum" sz="quarter" idx="12"/>
          </p:nvPr>
        </p:nvSpPr>
        <p:spPr/>
        <p:txBody>
          <a:bodyPr/>
          <a:lstStyle/>
          <a:p>
            <a:fld id="{BE132D3E-F48C-1241-915F-4BE3794505A2}" type="slidenum">
              <a:rPr lang="en-US" smtClean="0"/>
              <a:t>‹#›</a:t>
            </a:fld>
            <a:endParaRPr lang="en-US"/>
          </a:p>
        </p:txBody>
      </p:sp>
    </p:spTree>
    <p:extLst>
      <p:ext uri="{BB962C8B-B14F-4D97-AF65-F5344CB8AC3E}">
        <p14:creationId xmlns:p14="http://schemas.microsoft.com/office/powerpoint/2010/main" val="10333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0814CE-2EE1-D24B-87FA-D5A202C509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EE63A5-A892-344D-9B29-1604FA3533B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71808-0969-4D45-B5A6-3CEA3057718E}"/>
              </a:ext>
            </a:extLst>
          </p:cNvPr>
          <p:cNvSpPr>
            <a:spLocks noGrp="1"/>
          </p:cNvSpPr>
          <p:nvPr>
            <p:ph type="dt" sz="half" idx="10"/>
          </p:nvPr>
        </p:nvSpPr>
        <p:spPr/>
        <p:txBody>
          <a:bodyPr/>
          <a:lstStyle/>
          <a:p>
            <a:fld id="{5F6EC669-361F-0642-AB72-93C829FBB7DF}" type="datetimeFigureOut">
              <a:rPr lang="en-US" smtClean="0"/>
              <a:t>6/26/2018</a:t>
            </a:fld>
            <a:endParaRPr lang="en-US"/>
          </a:p>
        </p:txBody>
      </p:sp>
      <p:sp>
        <p:nvSpPr>
          <p:cNvPr id="5" name="Footer Placeholder 4">
            <a:extLst>
              <a:ext uri="{FF2B5EF4-FFF2-40B4-BE49-F238E27FC236}">
                <a16:creationId xmlns:a16="http://schemas.microsoft.com/office/drawing/2014/main" id="{CA5CA341-7BD6-764B-96ED-1EE01A38F8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A3FDD-34A9-7E42-9B50-A649F81AF9BA}"/>
              </a:ext>
            </a:extLst>
          </p:cNvPr>
          <p:cNvSpPr>
            <a:spLocks noGrp="1"/>
          </p:cNvSpPr>
          <p:nvPr>
            <p:ph type="sldNum" sz="quarter" idx="12"/>
          </p:nvPr>
        </p:nvSpPr>
        <p:spPr/>
        <p:txBody>
          <a:bodyPr/>
          <a:lstStyle/>
          <a:p>
            <a:fld id="{BE132D3E-F48C-1241-915F-4BE3794505A2}" type="slidenum">
              <a:rPr lang="en-US" smtClean="0"/>
              <a:t>‹#›</a:t>
            </a:fld>
            <a:endParaRPr lang="en-US"/>
          </a:p>
        </p:txBody>
      </p:sp>
    </p:spTree>
    <p:extLst>
      <p:ext uri="{BB962C8B-B14F-4D97-AF65-F5344CB8AC3E}">
        <p14:creationId xmlns:p14="http://schemas.microsoft.com/office/powerpoint/2010/main" val="844427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6B087-AC7B-8240-BF59-BC3F52CC0E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89D56F-2564-6A45-8EC1-5307B24447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EBFD34-9854-7E4E-8E2A-1F1261F1C665}"/>
              </a:ext>
            </a:extLst>
          </p:cNvPr>
          <p:cNvSpPr>
            <a:spLocks noGrp="1"/>
          </p:cNvSpPr>
          <p:nvPr>
            <p:ph type="dt" sz="half" idx="10"/>
          </p:nvPr>
        </p:nvSpPr>
        <p:spPr/>
        <p:txBody>
          <a:bodyPr/>
          <a:lstStyle/>
          <a:p>
            <a:fld id="{5F6EC669-361F-0642-AB72-93C829FBB7DF}" type="datetimeFigureOut">
              <a:rPr lang="en-US" smtClean="0"/>
              <a:t>6/26/2018</a:t>
            </a:fld>
            <a:endParaRPr lang="en-US"/>
          </a:p>
        </p:txBody>
      </p:sp>
      <p:sp>
        <p:nvSpPr>
          <p:cNvPr id="5" name="Footer Placeholder 4">
            <a:extLst>
              <a:ext uri="{FF2B5EF4-FFF2-40B4-BE49-F238E27FC236}">
                <a16:creationId xmlns:a16="http://schemas.microsoft.com/office/drawing/2014/main" id="{CE43AF5E-3E72-D141-8E09-F6D76E2543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6C6570-F14A-D246-AE36-F2C3C8231FCA}"/>
              </a:ext>
            </a:extLst>
          </p:cNvPr>
          <p:cNvSpPr>
            <a:spLocks noGrp="1"/>
          </p:cNvSpPr>
          <p:nvPr>
            <p:ph type="sldNum" sz="quarter" idx="12"/>
          </p:nvPr>
        </p:nvSpPr>
        <p:spPr/>
        <p:txBody>
          <a:bodyPr/>
          <a:lstStyle/>
          <a:p>
            <a:fld id="{BE132D3E-F48C-1241-915F-4BE3794505A2}" type="slidenum">
              <a:rPr lang="en-US" smtClean="0"/>
              <a:t>‹#›</a:t>
            </a:fld>
            <a:endParaRPr lang="en-US"/>
          </a:p>
        </p:txBody>
      </p:sp>
    </p:spTree>
    <p:extLst>
      <p:ext uri="{BB962C8B-B14F-4D97-AF65-F5344CB8AC3E}">
        <p14:creationId xmlns:p14="http://schemas.microsoft.com/office/powerpoint/2010/main" val="1596694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96003-C60E-6140-ADFA-1D390FF1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DED47F-D8FD-CD44-8986-B5038F8A03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7A34510-55D6-B54A-94F2-82A54185EC23}"/>
              </a:ext>
            </a:extLst>
          </p:cNvPr>
          <p:cNvSpPr>
            <a:spLocks noGrp="1"/>
          </p:cNvSpPr>
          <p:nvPr>
            <p:ph type="dt" sz="half" idx="10"/>
          </p:nvPr>
        </p:nvSpPr>
        <p:spPr/>
        <p:txBody>
          <a:bodyPr/>
          <a:lstStyle/>
          <a:p>
            <a:fld id="{5F6EC669-361F-0642-AB72-93C829FBB7DF}" type="datetimeFigureOut">
              <a:rPr lang="en-US" smtClean="0"/>
              <a:t>6/26/2018</a:t>
            </a:fld>
            <a:endParaRPr lang="en-US"/>
          </a:p>
        </p:txBody>
      </p:sp>
      <p:sp>
        <p:nvSpPr>
          <p:cNvPr id="5" name="Footer Placeholder 4">
            <a:extLst>
              <a:ext uri="{FF2B5EF4-FFF2-40B4-BE49-F238E27FC236}">
                <a16:creationId xmlns:a16="http://schemas.microsoft.com/office/drawing/2014/main" id="{480B34A0-C62E-E24A-9535-53D3932B42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1BEDC9-F86E-7F49-B38E-3BAA00DDE221}"/>
              </a:ext>
            </a:extLst>
          </p:cNvPr>
          <p:cNvSpPr>
            <a:spLocks noGrp="1"/>
          </p:cNvSpPr>
          <p:nvPr>
            <p:ph type="sldNum" sz="quarter" idx="12"/>
          </p:nvPr>
        </p:nvSpPr>
        <p:spPr/>
        <p:txBody>
          <a:bodyPr/>
          <a:lstStyle/>
          <a:p>
            <a:fld id="{BE132D3E-F48C-1241-915F-4BE3794505A2}" type="slidenum">
              <a:rPr lang="en-US" smtClean="0"/>
              <a:t>‹#›</a:t>
            </a:fld>
            <a:endParaRPr lang="en-US"/>
          </a:p>
        </p:txBody>
      </p:sp>
    </p:spTree>
    <p:extLst>
      <p:ext uri="{BB962C8B-B14F-4D97-AF65-F5344CB8AC3E}">
        <p14:creationId xmlns:p14="http://schemas.microsoft.com/office/powerpoint/2010/main" val="2407751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38241-DE4C-464C-AC8B-FAC179A8CA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D47F73-7746-624A-96C6-4416596CA2F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30E349-965E-E847-BB18-297B546ABC2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5A9FBC-684F-954D-8497-59FF34F8F56F}"/>
              </a:ext>
            </a:extLst>
          </p:cNvPr>
          <p:cNvSpPr>
            <a:spLocks noGrp="1"/>
          </p:cNvSpPr>
          <p:nvPr>
            <p:ph type="dt" sz="half" idx="10"/>
          </p:nvPr>
        </p:nvSpPr>
        <p:spPr/>
        <p:txBody>
          <a:bodyPr/>
          <a:lstStyle/>
          <a:p>
            <a:fld id="{5F6EC669-361F-0642-AB72-93C829FBB7DF}" type="datetimeFigureOut">
              <a:rPr lang="en-US" smtClean="0"/>
              <a:t>6/26/2018</a:t>
            </a:fld>
            <a:endParaRPr lang="en-US"/>
          </a:p>
        </p:txBody>
      </p:sp>
      <p:sp>
        <p:nvSpPr>
          <p:cNvPr id="6" name="Footer Placeholder 5">
            <a:extLst>
              <a:ext uri="{FF2B5EF4-FFF2-40B4-BE49-F238E27FC236}">
                <a16:creationId xmlns:a16="http://schemas.microsoft.com/office/drawing/2014/main" id="{B505EB88-798E-AE49-A54F-0CCB32B8DC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1E3B7C-2920-8E46-AD6F-4104957D9D12}"/>
              </a:ext>
            </a:extLst>
          </p:cNvPr>
          <p:cNvSpPr>
            <a:spLocks noGrp="1"/>
          </p:cNvSpPr>
          <p:nvPr>
            <p:ph type="sldNum" sz="quarter" idx="12"/>
          </p:nvPr>
        </p:nvSpPr>
        <p:spPr/>
        <p:txBody>
          <a:bodyPr/>
          <a:lstStyle/>
          <a:p>
            <a:fld id="{BE132D3E-F48C-1241-915F-4BE3794505A2}" type="slidenum">
              <a:rPr lang="en-US" smtClean="0"/>
              <a:t>‹#›</a:t>
            </a:fld>
            <a:endParaRPr lang="en-US"/>
          </a:p>
        </p:txBody>
      </p:sp>
    </p:spTree>
    <p:extLst>
      <p:ext uri="{BB962C8B-B14F-4D97-AF65-F5344CB8AC3E}">
        <p14:creationId xmlns:p14="http://schemas.microsoft.com/office/powerpoint/2010/main" val="1688072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3715F-3256-4E4C-83E7-2CDEDAA1C6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036660-BF63-ED46-830E-8ABC9B2587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8033444-40DB-D048-B82C-F9CC126FFB9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29E518-B2AD-DC42-8026-DC16340666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B89F3DC-F4EC-2A4E-86C2-BD483DFAE7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AE3DD0-A01C-0D47-A12B-138D03CA80EE}"/>
              </a:ext>
            </a:extLst>
          </p:cNvPr>
          <p:cNvSpPr>
            <a:spLocks noGrp="1"/>
          </p:cNvSpPr>
          <p:nvPr>
            <p:ph type="dt" sz="half" idx="10"/>
          </p:nvPr>
        </p:nvSpPr>
        <p:spPr/>
        <p:txBody>
          <a:bodyPr/>
          <a:lstStyle/>
          <a:p>
            <a:fld id="{5F6EC669-361F-0642-AB72-93C829FBB7DF}" type="datetimeFigureOut">
              <a:rPr lang="en-US" smtClean="0"/>
              <a:t>6/26/2018</a:t>
            </a:fld>
            <a:endParaRPr lang="en-US"/>
          </a:p>
        </p:txBody>
      </p:sp>
      <p:sp>
        <p:nvSpPr>
          <p:cNvPr id="8" name="Footer Placeholder 7">
            <a:extLst>
              <a:ext uri="{FF2B5EF4-FFF2-40B4-BE49-F238E27FC236}">
                <a16:creationId xmlns:a16="http://schemas.microsoft.com/office/drawing/2014/main" id="{F024181E-4564-5E4F-A020-1F2CD22F47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4A769F-71AA-6749-8EF9-E16D0C7D22F3}"/>
              </a:ext>
            </a:extLst>
          </p:cNvPr>
          <p:cNvSpPr>
            <a:spLocks noGrp="1"/>
          </p:cNvSpPr>
          <p:nvPr>
            <p:ph type="sldNum" sz="quarter" idx="12"/>
          </p:nvPr>
        </p:nvSpPr>
        <p:spPr/>
        <p:txBody>
          <a:bodyPr/>
          <a:lstStyle/>
          <a:p>
            <a:fld id="{BE132D3E-F48C-1241-915F-4BE3794505A2}" type="slidenum">
              <a:rPr lang="en-US" smtClean="0"/>
              <a:t>‹#›</a:t>
            </a:fld>
            <a:endParaRPr lang="en-US"/>
          </a:p>
        </p:txBody>
      </p:sp>
    </p:spTree>
    <p:extLst>
      <p:ext uri="{BB962C8B-B14F-4D97-AF65-F5344CB8AC3E}">
        <p14:creationId xmlns:p14="http://schemas.microsoft.com/office/powerpoint/2010/main" val="435460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639BA-08AE-F34F-8BBF-B12AC879C5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F0B37C-9A0F-D04E-9731-423376B65B91}"/>
              </a:ext>
            </a:extLst>
          </p:cNvPr>
          <p:cNvSpPr>
            <a:spLocks noGrp="1"/>
          </p:cNvSpPr>
          <p:nvPr>
            <p:ph type="dt" sz="half" idx="10"/>
          </p:nvPr>
        </p:nvSpPr>
        <p:spPr/>
        <p:txBody>
          <a:bodyPr/>
          <a:lstStyle/>
          <a:p>
            <a:fld id="{5F6EC669-361F-0642-AB72-93C829FBB7DF}" type="datetimeFigureOut">
              <a:rPr lang="en-US" smtClean="0"/>
              <a:t>6/26/2018</a:t>
            </a:fld>
            <a:endParaRPr lang="en-US"/>
          </a:p>
        </p:txBody>
      </p:sp>
      <p:sp>
        <p:nvSpPr>
          <p:cNvPr id="4" name="Footer Placeholder 3">
            <a:extLst>
              <a:ext uri="{FF2B5EF4-FFF2-40B4-BE49-F238E27FC236}">
                <a16:creationId xmlns:a16="http://schemas.microsoft.com/office/drawing/2014/main" id="{591CD409-1774-704B-AA17-07B05EFD6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8BE847-991C-CD4B-A8CD-67763F748ABF}"/>
              </a:ext>
            </a:extLst>
          </p:cNvPr>
          <p:cNvSpPr>
            <a:spLocks noGrp="1"/>
          </p:cNvSpPr>
          <p:nvPr>
            <p:ph type="sldNum" sz="quarter" idx="12"/>
          </p:nvPr>
        </p:nvSpPr>
        <p:spPr/>
        <p:txBody>
          <a:bodyPr/>
          <a:lstStyle/>
          <a:p>
            <a:fld id="{BE132D3E-F48C-1241-915F-4BE3794505A2}" type="slidenum">
              <a:rPr lang="en-US" smtClean="0"/>
              <a:t>‹#›</a:t>
            </a:fld>
            <a:endParaRPr lang="en-US"/>
          </a:p>
        </p:txBody>
      </p:sp>
    </p:spTree>
    <p:extLst>
      <p:ext uri="{BB962C8B-B14F-4D97-AF65-F5344CB8AC3E}">
        <p14:creationId xmlns:p14="http://schemas.microsoft.com/office/powerpoint/2010/main" val="3782656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EC355D-47D6-F748-B644-335BC36B4480}"/>
              </a:ext>
            </a:extLst>
          </p:cNvPr>
          <p:cNvSpPr>
            <a:spLocks noGrp="1"/>
          </p:cNvSpPr>
          <p:nvPr>
            <p:ph type="dt" sz="half" idx="10"/>
          </p:nvPr>
        </p:nvSpPr>
        <p:spPr/>
        <p:txBody>
          <a:bodyPr/>
          <a:lstStyle/>
          <a:p>
            <a:fld id="{5F6EC669-361F-0642-AB72-93C829FBB7DF}" type="datetimeFigureOut">
              <a:rPr lang="en-US" smtClean="0"/>
              <a:t>6/26/2018</a:t>
            </a:fld>
            <a:endParaRPr lang="en-US"/>
          </a:p>
        </p:txBody>
      </p:sp>
      <p:sp>
        <p:nvSpPr>
          <p:cNvPr id="3" name="Footer Placeholder 2">
            <a:extLst>
              <a:ext uri="{FF2B5EF4-FFF2-40B4-BE49-F238E27FC236}">
                <a16:creationId xmlns:a16="http://schemas.microsoft.com/office/drawing/2014/main" id="{71D6DAF5-EF03-334A-8D94-F6A222E2AA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615E99-7A81-524A-BC9D-BCEDB85C3B22}"/>
              </a:ext>
            </a:extLst>
          </p:cNvPr>
          <p:cNvSpPr>
            <a:spLocks noGrp="1"/>
          </p:cNvSpPr>
          <p:nvPr>
            <p:ph type="sldNum" sz="quarter" idx="12"/>
          </p:nvPr>
        </p:nvSpPr>
        <p:spPr/>
        <p:txBody>
          <a:bodyPr/>
          <a:lstStyle/>
          <a:p>
            <a:fld id="{BE132D3E-F48C-1241-915F-4BE3794505A2}" type="slidenum">
              <a:rPr lang="en-US" smtClean="0"/>
              <a:t>‹#›</a:t>
            </a:fld>
            <a:endParaRPr lang="en-US"/>
          </a:p>
        </p:txBody>
      </p:sp>
    </p:spTree>
    <p:extLst>
      <p:ext uri="{BB962C8B-B14F-4D97-AF65-F5344CB8AC3E}">
        <p14:creationId xmlns:p14="http://schemas.microsoft.com/office/powerpoint/2010/main" val="1589678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954CB-A63F-1F49-BAD6-75D0551A1C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7F3134-CA79-AB46-A0B8-3AB53B9CFF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625A23-B2C4-8F44-AA35-5A7E067FF5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B094832-3E8B-244F-98DC-C246073CEEF0}"/>
              </a:ext>
            </a:extLst>
          </p:cNvPr>
          <p:cNvSpPr>
            <a:spLocks noGrp="1"/>
          </p:cNvSpPr>
          <p:nvPr>
            <p:ph type="dt" sz="half" idx="10"/>
          </p:nvPr>
        </p:nvSpPr>
        <p:spPr/>
        <p:txBody>
          <a:bodyPr/>
          <a:lstStyle/>
          <a:p>
            <a:fld id="{5F6EC669-361F-0642-AB72-93C829FBB7DF}" type="datetimeFigureOut">
              <a:rPr lang="en-US" smtClean="0"/>
              <a:t>6/26/2018</a:t>
            </a:fld>
            <a:endParaRPr lang="en-US"/>
          </a:p>
        </p:txBody>
      </p:sp>
      <p:sp>
        <p:nvSpPr>
          <p:cNvPr id="6" name="Footer Placeholder 5">
            <a:extLst>
              <a:ext uri="{FF2B5EF4-FFF2-40B4-BE49-F238E27FC236}">
                <a16:creationId xmlns:a16="http://schemas.microsoft.com/office/drawing/2014/main" id="{D3B4539A-7E61-924F-BFD8-D120B5C17F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1CB57C-6A17-DB4F-A400-CBB75504D7CC}"/>
              </a:ext>
            </a:extLst>
          </p:cNvPr>
          <p:cNvSpPr>
            <a:spLocks noGrp="1"/>
          </p:cNvSpPr>
          <p:nvPr>
            <p:ph type="sldNum" sz="quarter" idx="12"/>
          </p:nvPr>
        </p:nvSpPr>
        <p:spPr/>
        <p:txBody>
          <a:bodyPr/>
          <a:lstStyle/>
          <a:p>
            <a:fld id="{BE132D3E-F48C-1241-915F-4BE3794505A2}" type="slidenum">
              <a:rPr lang="en-US" smtClean="0"/>
              <a:t>‹#›</a:t>
            </a:fld>
            <a:endParaRPr lang="en-US"/>
          </a:p>
        </p:txBody>
      </p:sp>
    </p:spTree>
    <p:extLst>
      <p:ext uri="{BB962C8B-B14F-4D97-AF65-F5344CB8AC3E}">
        <p14:creationId xmlns:p14="http://schemas.microsoft.com/office/powerpoint/2010/main" val="3696311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43501-B14B-C546-8FF3-B681F2D005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BEF2CB-6F80-8F48-A246-60696609F7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A2FB15-6313-8643-9B76-3C1862FC8B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D46F86-4D49-CE48-91D3-E1F3CC52492A}"/>
              </a:ext>
            </a:extLst>
          </p:cNvPr>
          <p:cNvSpPr>
            <a:spLocks noGrp="1"/>
          </p:cNvSpPr>
          <p:nvPr>
            <p:ph type="dt" sz="half" idx="10"/>
          </p:nvPr>
        </p:nvSpPr>
        <p:spPr/>
        <p:txBody>
          <a:bodyPr/>
          <a:lstStyle/>
          <a:p>
            <a:fld id="{5F6EC669-361F-0642-AB72-93C829FBB7DF}" type="datetimeFigureOut">
              <a:rPr lang="en-US" smtClean="0"/>
              <a:t>6/26/2018</a:t>
            </a:fld>
            <a:endParaRPr lang="en-US"/>
          </a:p>
        </p:txBody>
      </p:sp>
      <p:sp>
        <p:nvSpPr>
          <p:cNvPr id="6" name="Footer Placeholder 5">
            <a:extLst>
              <a:ext uri="{FF2B5EF4-FFF2-40B4-BE49-F238E27FC236}">
                <a16:creationId xmlns:a16="http://schemas.microsoft.com/office/drawing/2014/main" id="{77DE664C-65FB-F049-A7B1-DB3B542376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C41E0C-7098-DC41-BCB9-0AD8D120E8C2}"/>
              </a:ext>
            </a:extLst>
          </p:cNvPr>
          <p:cNvSpPr>
            <a:spLocks noGrp="1"/>
          </p:cNvSpPr>
          <p:nvPr>
            <p:ph type="sldNum" sz="quarter" idx="12"/>
          </p:nvPr>
        </p:nvSpPr>
        <p:spPr/>
        <p:txBody>
          <a:bodyPr/>
          <a:lstStyle/>
          <a:p>
            <a:fld id="{BE132D3E-F48C-1241-915F-4BE3794505A2}" type="slidenum">
              <a:rPr lang="en-US" smtClean="0"/>
              <a:t>‹#›</a:t>
            </a:fld>
            <a:endParaRPr lang="en-US"/>
          </a:p>
        </p:txBody>
      </p:sp>
    </p:spTree>
    <p:extLst>
      <p:ext uri="{BB962C8B-B14F-4D97-AF65-F5344CB8AC3E}">
        <p14:creationId xmlns:p14="http://schemas.microsoft.com/office/powerpoint/2010/main" val="2386197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316199-4E7C-914C-B4AC-1F33ECA1DA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0C9867-2E59-9040-B62B-D8CBEF7DB0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F3C98C-7F73-184F-B5F9-776A5BF2FA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6EC669-361F-0642-AB72-93C829FBB7DF}" type="datetimeFigureOut">
              <a:rPr lang="en-US" smtClean="0"/>
              <a:t>6/26/2018</a:t>
            </a:fld>
            <a:endParaRPr lang="en-US"/>
          </a:p>
        </p:txBody>
      </p:sp>
      <p:sp>
        <p:nvSpPr>
          <p:cNvPr id="5" name="Footer Placeholder 4">
            <a:extLst>
              <a:ext uri="{FF2B5EF4-FFF2-40B4-BE49-F238E27FC236}">
                <a16:creationId xmlns:a16="http://schemas.microsoft.com/office/drawing/2014/main" id="{E57A89CE-37EC-EE42-BA52-20FE0B9B76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05A3B8-D6EE-FF40-8950-A42E13FE6A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32D3E-F48C-1241-915F-4BE3794505A2}" type="slidenum">
              <a:rPr lang="en-US" smtClean="0"/>
              <a:t>‹#›</a:t>
            </a:fld>
            <a:endParaRPr lang="en-US"/>
          </a:p>
        </p:txBody>
      </p:sp>
    </p:spTree>
    <p:extLst>
      <p:ext uri="{BB962C8B-B14F-4D97-AF65-F5344CB8AC3E}">
        <p14:creationId xmlns:p14="http://schemas.microsoft.com/office/powerpoint/2010/main" val="1546607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A5E48-D547-6D41-87A1-FE8BC1D7697C}"/>
              </a:ext>
            </a:extLst>
          </p:cNvPr>
          <p:cNvSpPr>
            <a:spLocks noGrp="1"/>
          </p:cNvSpPr>
          <p:nvPr>
            <p:ph type="ctrTitle"/>
          </p:nvPr>
        </p:nvSpPr>
        <p:spPr>
          <a:xfrm>
            <a:off x="1524000" y="1041400"/>
            <a:ext cx="9144000" cy="2387600"/>
          </a:xfrm>
        </p:spPr>
        <p:txBody>
          <a:bodyPr/>
          <a:lstStyle/>
          <a:p>
            <a:r>
              <a:rPr lang="en-US" b="1" dirty="0"/>
              <a:t>2018 Rapid Response Conference: Washington D.C.</a:t>
            </a:r>
          </a:p>
        </p:txBody>
      </p:sp>
      <p:sp>
        <p:nvSpPr>
          <p:cNvPr id="3" name="Subtitle 2">
            <a:extLst>
              <a:ext uri="{FF2B5EF4-FFF2-40B4-BE49-F238E27FC236}">
                <a16:creationId xmlns:a16="http://schemas.microsoft.com/office/drawing/2014/main" id="{10E84102-60E7-7E4C-964D-4B347C74D7AA}"/>
              </a:ext>
            </a:extLst>
          </p:cNvPr>
          <p:cNvSpPr>
            <a:spLocks noGrp="1"/>
          </p:cNvSpPr>
          <p:nvPr>
            <p:ph type="subTitle" idx="1"/>
          </p:nvPr>
        </p:nvSpPr>
        <p:spPr/>
        <p:txBody>
          <a:bodyPr/>
          <a:lstStyle/>
          <a:p>
            <a:r>
              <a:rPr lang="en-US" b="1" dirty="0"/>
              <a:t>Tony Link</a:t>
            </a:r>
          </a:p>
          <a:p>
            <a:r>
              <a:rPr lang="en-US" b="1"/>
              <a:t>Dan Kelley</a:t>
            </a:r>
            <a:endParaRPr lang="en-US" b="1" dirty="0"/>
          </a:p>
        </p:txBody>
      </p:sp>
    </p:spTree>
    <p:extLst>
      <p:ext uri="{BB962C8B-B14F-4D97-AF65-F5344CB8AC3E}">
        <p14:creationId xmlns:p14="http://schemas.microsoft.com/office/powerpoint/2010/main" val="3973519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BE9D9-3F99-3A45-820B-F332DCC435E5}"/>
              </a:ext>
            </a:extLst>
          </p:cNvPr>
          <p:cNvSpPr>
            <a:spLocks noGrp="1"/>
          </p:cNvSpPr>
          <p:nvPr>
            <p:ph type="title"/>
          </p:nvPr>
        </p:nvSpPr>
        <p:spPr/>
        <p:txBody>
          <a:bodyPr>
            <a:normAutofit/>
          </a:bodyPr>
          <a:lstStyle/>
          <a:p>
            <a:r>
              <a:rPr lang="en-US" sz="4000" b="1" dirty="0"/>
              <a:t>Holly Hart: USW Assistant To The President</a:t>
            </a:r>
          </a:p>
        </p:txBody>
      </p:sp>
      <p:pic>
        <p:nvPicPr>
          <p:cNvPr id="4" name="Picture 4">
            <a:extLst>
              <a:ext uri="{FF2B5EF4-FFF2-40B4-BE49-F238E27FC236}">
                <a16:creationId xmlns:a16="http://schemas.microsoft.com/office/drawing/2014/main" id="{526E3D97-CB36-E149-99CE-C61C7F740C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20263" y="1690688"/>
            <a:ext cx="4057316" cy="4492207"/>
          </a:xfrm>
          <a:prstGeom prst="rect">
            <a:avLst/>
          </a:prstGeom>
        </p:spPr>
      </p:pic>
      <p:sp>
        <p:nvSpPr>
          <p:cNvPr id="3" name="TextBox 2">
            <a:extLst>
              <a:ext uri="{FF2B5EF4-FFF2-40B4-BE49-F238E27FC236}">
                <a16:creationId xmlns:a16="http://schemas.microsoft.com/office/drawing/2014/main" id="{B033D3FC-D9F7-0845-AD7F-33CBE458EA8E}"/>
              </a:ext>
            </a:extLst>
          </p:cNvPr>
          <p:cNvSpPr txBox="1"/>
          <p:nvPr/>
        </p:nvSpPr>
        <p:spPr>
          <a:xfrm>
            <a:off x="414421" y="1476117"/>
            <a:ext cx="7105315" cy="5016758"/>
          </a:xfrm>
          <a:prstGeom prst="rect">
            <a:avLst/>
          </a:prstGeom>
          <a:noFill/>
        </p:spPr>
        <p:txBody>
          <a:bodyPr wrap="square" rtlCol="0">
            <a:spAutoFit/>
          </a:bodyPr>
          <a:lstStyle/>
          <a:p>
            <a:pPr algn="l"/>
            <a:r>
              <a:rPr lang="en-US" sz="4000" dirty="0"/>
              <a:t>She explained that the bad trade bill has killed 70,000 factory jobs since the 1990’s and moved them to Mexico. This has hurt the U.S. and Mexico. NAFTA needs to be fixed but not dissolved. Dumping products laws in the U.S. need fixed.</a:t>
            </a:r>
          </a:p>
        </p:txBody>
      </p:sp>
    </p:spTree>
    <p:extLst>
      <p:ext uri="{BB962C8B-B14F-4D97-AF65-F5344CB8AC3E}">
        <p14:creationId xmlns:p14="http://schemas.microsoft.com/office/powerpoint/2010/main" val="43129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FD498-F66A-C440-97A2-2760267CCFC4}"/>
              </a:ext>
            </a:extLst>
          </p:cNvPr>
          <p:cNvSpPr>
            <a:spLocks noGrp="1"/>
          </p:cNvSpPr>
          <p:nvPr>
            <p:ph type="title"/>
          </p:nvPr>
        </p:nvSpPr>
        <p:spPr/>
        <p:txBody>
          <a:bodyPr/>
          <a:lstStyle/>
          <a:p>
            <a:r>
              <a:rPr lang="en-US" b="1" dirty="0"/>
              <a:t>Work Shop 1: Delays And Rollbacks</a:t>
            </a:r>
          </a:p>
        </p:txBody>
      </p:sp>
      <p:sp>
        <p:nvSpPr>
          <p:cNvPr id="3" name="Content Placeholder 2">
            <a:extLst>
              <a:ext uri="{FF2B5EF4-FFF2-40B4-BE49-F238E27FC236}">
                <a16:creationId xmlns:a16="http://schemas.microsoft.com/office/drawing/2014/main" id="{C21ACFB1-3F6E-D84D-B4F5-18164073C06F}"/>
              </a:ext>
            </a:extLst>
          </p:cNvPr>
          <p:cNvSpPr>
            <a:spLocks noGrp="1"/>
          </p:cNvSpPr>
          <p:nvPr>
            <p:ph idx="1"/>
          </p:nvPr>
        </p:nvSpPr>
        <p:spPr>
          <a:xfrm>
            <a:off x="838200" y="1825624"/>
            <a:ext cx="6932196" cy="4776629"/>
          </a:xfrm>
        </p:spPr>
        <p:txBody>
          <a:bodyPr>
            <a:normAutofit/>
          </a:bodyPr>
          <a:lstStyle/>
          <a:p>
            <a:r>
              <a:rPr lang="en-US" sz="4000" dirty="0"/>
              <a:t>This workshop taught us that regulations can provide critical protection to workers’ health and safety, also that it can take up to 30 years to get bills through legislation to protect these workers. Examples: asbestos and silica. </a:t>
            </a:r>
          </a:p>
        </p:txBody>
      </p:sp>
      <p:pic>
        <p:nvPicPr>
          <p:cNvPr id="4" name="Picture 4">
            <a:extLst>
              <a:ext uri="{FF2B5EF4-FFF2-40B4-BE49-F238E27FC236}">
                <a16:creationId xmlns:a16="http://schemas.microsoft.com/office/drawing/2014/main" id="{8162C8B7-6D69-E443-9E4D-7D64CCC682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1578" y="1400333"/>
            <a:ext cx="3486150" cy="4448351"/>
          </a:xfrm>
          <a:prstGeom prst="rect">
            <a:avLst/>
          </a:prstGeom>
        </p:spPr>
      </p:pic>
      <p:sp>
        <p:nvSpPr>
          <p:cNvPr id="6" name="TextBox 5">
            <a:extLst>
              <a:ext uri="{FF2B5EF4-FFF2-40B4-BE49-F238E27FC236}">
                <a16:creationId xmlns:a16="http://schemas.microsoft.com/office/drawing/2014/main" id="{B7284D11-AFEE-684A-BB41-B631F61142E6}"/>
              </a:ext>
            </a:extLst>
          </p:cNvPr>
          <p:cNvSpPr txBox="1"/>
          <p:nvPr/>
        </p:nvSpPr>
        <p:spPr>
          <a:xfrm>
            <a:off x="8914229" y="6031210"/>
            <a:ext cx="2100847" cy="461665"/>
          </a:xfrm>
          <a:prstGeom prst="rect">
            <a:avLst/>
          </a:prstGeom>
          <a:noFill/>
        </p:spPr>
        <p:txBody>
          <a:bodyPr wrap="square" rtlCol="0">
            <a:spAutoFit/>
          </a:bodyPr>
          <a:lstStyle/>
          <a:p>
            <a:pPr algn="l"/>
            <a:r>
              <a:rPr lang="en-US" sz="2400" b="1" dirty="0"/>
              <a:t>Roy Houseman</a:t>
            </a:r>
            <a:r>
              <a:rPr lang="en-US" dirty="0"/>
              <a:t> </a:t>
            </a:r>
          </a:p>
        </p:txBody>
      </p:sp>
    </p:spTree>
    <p:extLst>
      <p:ext uri="{BB962C8B-B14F-4D97-AF65-F5344CB8AC3E}">
        <p14:creationId xmlns:p14="http://schemas.microsoft.com/office/powerpoint/2010/main" val="1393875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9DE63-278F-1C49-B7C4-DC5486C9FED5}"/>
              </a:ext>
            </a:extLst>
          </p:cNvPr>
          <p:cNvSpPr>
            <a:spLocks noGrp="1"/>
          </p:cNvSpPr>
          <p:nvPr>
            <p:ph type="title"/>
          </p:nvPr>
        </p:nvSpPr>
        <p:spPr>
          <a:xfrm>
            <a:off x="267368" y="377448"/>
            <a:ext cx="11797632" cy="1487172"/>
          </a:xfrm>
        </p:spPr>
        <p:txBody>
          <a:bodyPr/>
          <a:lstStyle/>
          <a:p>
            <a:r>
              <a:rPr lang="en-US" b="1" dirty="0"/>
              <a:t>Work Shop 2: Working To Live, Or Living To Work?</a:t>
            </a:r>
          </a:p>
        </p:txBody>
      </p:sp>
      <p:sp>
        <p:nvSpPr>
          <p:cNvPr id="3" name="Content Placeholder 2">
            <a:extLst>
              <a:ext uri="{FF2B5EF4-FFF2-40B4-BE49-F238E27FC236}">
                <a16:creationId xmlns:a16="http://schemas.microsoft.com/office/drawing/2014/main" id="{9F363F83-412D-7B4D-9BA6-47CE780877CC}"/>
              </a:ext>
            </a:extLst>
          </p:cNvPr>
          <p:cNvSpPr>
            <a:spLocks noGrp="1"/>
          </p:cNvSpPr>
          <p:nvPr>
            <p:ph idx="1"/>
          </p:nvPr>
        </p:nvSpPr>
        <p:spPr>
          <a:xfrm>
            <a:off x="387016" y="2129214"/>
            <a:ext cx="10515600" cy="4351338"/>
          </a:xfrm>
        </p:spPr>
        <p:txBody>
          <a:bodyPr>
            <a:normAutofit lnSpcReduction="10000"/>
          </a:bodyPr>
          <a:lstStyle/>
          <a:p>
            <a:r>
              <a:rPr lang="en-US" sz="4000" dirty="0"/>
              <a:t>There are no federal laws after the age of 16 about long work hours, except for truck drivers and airlines. We talked about needing to get bills passed that protect us from mandatory overtime, predictive scheduling, and on-call time. Without these protections, people work long hours which can cause injuries, death, and less family time.</a:t>
            </a:r>
          </a:p>
        </p:txBody>
      </p:sp>
    </p:spTree>
    <p:extLst>
      <p:ext uri="{BB962C8B-B14F-4D97-AF65-F5344CB8AC3E}">
        <p14:creationId xmlns:p14="http://schemas.microsoft.com/office/powerpoint/2010/main" val="3891099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783A9-9F25-6A4F-AF84-C3B9BF4E5837}"/>
              </a:ext>
            </a:extLst>
          </p:cNvPr>
          <p:cNvSpPr>
            <a:spLocks noGrp="1"/>
          </p:cNvSpPr>
          <p:nvPr>
            <p:ph type="title"/>
          </p:nvPr>
        </p:nvSpPr>
        <p:spPr/>
        <p:txBody>
          <a:bodyPr/>
          <a:lstStyle/>
          <a:p>
            <a:r>
              <a:rPr lang="en-US" b="1" dirty="0"/>
              <a:t>Work Shop 3: A Deep Dive Into Trade</a:t>
            </a:r>
          </a:p>
        </p:txBody>
      </p:sp>
      <p:sp>
        <p:nvSpPr>
          <p:cNvPr id="3" name="Content Placeholder 2">
            <a:extLst>
              <a:ext uri="{FF2B5EF4-FFF2-40B4-BE49-F238E27FC236}">
                <a16:creationId xmlns:a16="http://schemas.microsoft.com/office/drawing/2014/main" id="{E8164F79-A12D-CA41-885F-2DFAC7B7E236}"/>
              </a:ext>
            </a:extLst>
          </p:cNvPr>
          <p:cNvSpPr>
            <a:spLocks noGrp="1"/>
          </p:cNvSpPr>
          <p:nvPr>
            <p:ph idx="1"/>
          </p:nvPr>
        </p:nvSpPr>
        <p:spPr/>
        <p:txBody>
          <a:bodyPr>
            <a:normAutofit/>
          </a:bodyPr>
          <a:lstStyle/>
          <a:p>
            <a:r>
              <a:rPr lang="en-US" sz="4000" dirty="0"/>
              <a:t>We talked about how in the last 20+ Year’s 70,000 factories have closed. Since 2001 Steelworkers have taken on 80 trade cases and only lost 6. Tools to fight back on bad trade: Anti-dumping, trade enforcement, and tariffs. (Explain dumping)</a:t>
            </a:r>
          </a:p>
        </p:txBody>
      </p:sp>
    </p:spTree>
    <p:extLst>
      <p:ext uri="{BB962C8B-B14F-4D97-AF65-F5344CB8AC3E}">
        <p14:creationId xmlns:p14="http://schemas.microsoft.com/office/powerpoint/2010/main" val="3910865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CD864-0FAC-2849-8F13-7D0876859AF2}"/>
              </a:ext>
            </a:extLst>
          </p:cNvPr>
          <p:cNvSpPr>
            <a:spLocks noGrp="1"/>
          </p:cNvSpPr>
          <p:nvPr>
            <p:ph type="title"/>
          </p:nvPr>
        </p:nvSpPr>
        <p:spPr>
          <a:xfrm>
            <a:off x="568158" y="207211"/>
            <a:ext cx="10515600" cy="1325563"/>
          </a:xfrm>
        </p:spPr>
        <p:txBody>
          <a:bodyPr/>
          <a:lstStyle/>
          <a:p>
            <a:r>
              <a:rPr lang="en-US" b="1" dirty="0"/>
              <a:t>Work Shop 4: Every Vote Counts</a:t>
            </a:r>
          </a:p>
        </p:txBody>
      </p:sp>
      <p:pic>
        <p:nvPicPr>
          <p:cNvPr id="4" name="Picture 4">
            <a:extLst>
              <a:ext uri="{FF2B5EF4-FFF2-40B4-BE49-F238E27FC236}">
                <a16:creationId xmlns:a16="http://schemas.microsoft.com/office/drawing/2014/main" id="{BD585B70-4892-0C49-957C-D09BE5CF4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2942" y="1398738"/>
            <a:ext cx="3390900" cy="4533499"/>
          </a:xfrm>
          <a:prstGeom prst="rect">
            <a:avLst/>
          </a:prstGeom>
        </p:spPr>
      </p:pic>
      <p:sp>
        <p:nvSpPr>
          <p:cNvPr id="6" name="TextBox 5">
            <a:extLst>
              <a:ext uri="{FF2B5EF4-FFF2-40B4-BE49-F238E27FC236}">
                <a16:creationId xmlns:a16="http://schemas.microsoft.com/office/drawing/2014/main" id="{77E73E48-3379-BA47-AC43-1B94726C0436}"/>
              </a:ext>
            </a:extLst>
          </p:cNvPr>
          <p:cNvSpPr txBox="1"/>
          <p:nvPr/>
        </p:nvSpPr>
        <p:spPr>
          <a:xfrm rot="10800000" flipV="1">
            <a:off x="8977396" y="5969655"/>
            <a:ext cx="2376404" cy="584775"/>
          </a:xfrm>
          <a:prstGeom prst="rect">
            <a:avLst/>
          </a:prstGeom>
          <a:noFill/>
        </p:spPr>
        <p:txBody>
          <a:bodyPr wrap="square" rtlCol="0">
            <a:spAutoFit/>
          </a:bodyPr>
          <a:lstStyle/>
          <a:p>
            <a:pPr algn="l"/>
            <a:r>
              <a:rPr lang="en-US" sz="3200" b="1" dirty="0"/>
              <a:t>Bob Ryan</a:t>
            </a:r>
          </a:p>
        </p:txBody>
      </p:sp>
      <p:sp>
        <p:nvSpPr>
          <p:cNvPr id="7" name="TextBox 6">
            <a:extLst>
              <a:ext uri="{FF2B5EF4-FFF2-40B4-BE49-F238E27FC236}">
                <a16:creationId xmlns:a16="http://schemas.microsoft.com/office/drawing/2014/main" id="{F9C3C851-DA59-3347-A1C8-EF6A41FA8DD2}"/>
              </a:ext>
            </a:extLst>
          </p:cNvPr>
          <p:cNvSpPr txBox="1"/>
          <p:nvPr/>
        </p:nvSpPr>
        <p:spPr>
          <a:xfrm>
            <a:off x="511008" y="1228397"/>
            <a:ext cx="7259721" cy="5632311"/>
          </a:xfrm>
          <a:prstGeom prst="rect">
            <a:avLst/>
          </a:prstGeom>
          <a:noFill/>
        </p:spPr>
        <p:txBody>
          <a:bodyPr wrap="square" rtlCol="0">
            <a:spAutoFit/>
          </a:bodyPr>
          <a:lstStyle/>
          <a:p>
            <a:pPr algn="l"/>
            <a:r>
              <a:rPr lang="en-US" sz="4000" dirty="0"/>
              <a:t>We learned that only 55.7% of people voted in the last election. In the recent years the legislation has made it more difficult for people to vote. Ideas to get people registered: send out registration forms at age 18, be able to register the day of, and be able to register at work.</a:t>
            </a:r>
          </a:p>
        </p:txBody>
      </p:sp>
    </p:spTree>
    <p:extLst>
      <p:ext uri="{BB962C8B-B14F-4D97-AF65-F5344CB8AC3E}">
        <p14:creationId xmlns:p14="http://schemas.microsoft.com/office/powerpoint/2010/main" val="550265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9B785-EE8D-984A-A5BC-C559FF7A93F6}"/>
              </a:ext>
            </a:extLst>
          </p:cNvPr>
          <p:cNvSpPr>
            <a:spLocks noGrp="1"/>
          </p:cNvSpPr>
          <p:nvPr>
            <p:ph type="title"/>
          </p:nvPr>
        </p:nvSpPr>
        <p:spPr/>
        <p:txBody>
          <a:bodyPr/>
          <a:lstStyle/>
          <a:p>
            <a:r>
              <a:rPr lang="en-US" b="1" dirty="0"/>
              <a:t>Rally At The Capitol</a:t>
            </a:r>
          </a:p>
        </p:txBody>
      </p:sp>
      <p:pic>
        <p:nvPicPr>
          <p:cNvPr id="4" name="Picture 4">
            <a:extLst>
              <a:ext uri="{FF2B5EF4-FFF2-40B4-BE49-F238E27FC236}">
                <a16:creationId xmlns:a16="http://schemas.microsoft.com/office/drawing/2014/main" id="{9AD33E35-A1CA-B340-986D-3FFFC7127E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70132" y="1690688"/>
            <a:ext cx="4211052" cy="4802187"/>
          </a:xfrm>
          <a:prstGeom prst="rect">
            <a:avLst/>
          </a:prstGeom>
        </p:spPr>
      </p:pic>
      <p:sp>
        <p:nvSpPr>
          <p:cNvPr id="6" name="TextBox 5">
            <a:extLst>
              <a:ext uri="{FF2B5EF4-FFF2-40B4-BE49-F238E27FC236}">
                <a16:creationId xmlns:a16="http://schemas.microsoft.com/office/drawing/2014/main" id="{88D4A4E1-CCD8-2147-9F1F-228347C47879}"/>
              </a:ext>
            </a:extLst>
          </p:cNvPr>
          <p:cNvSpPr txBox="1"/>
          <p:nvPr/>
        </p:nvSpPr>
        <p:spPr>
          <a:xfrm>
            <a:off x="570832" y="1690688"/>
            <a:ext cx="6430879" cy="3170099"/>
          </a:xfrm>
          <a:prstGeom prst="rect">
            <a:avLst/>
          </a:prstGeom>
          <a:noFill/>
        </p:spPr>
        <p:txBody>
          <a:bodyPr wrap="square" rtlCol="0">
            <a:spAutoFit/>
          </a:bodyPr>
          <a:lstStyle/>
          <a:p>
            <a:pPr algn="l"/>
            <a:r>
              <a:rPr lang="en-US" sz="4000" dirty="0"/>
              <a:t>Several labor friendly legislators came to speak at the rally to encourage us for our day at the Capitol lobbying for our livelihood. </a:t>
            </a:r>
          </a:p>
        </p:txBody>
      </p:sp>
    </p:spTree>
    <p:extLst>
      <p:ext uri="{BB962C8B-B14F-4D97-AF65-F5344CB8AC3E}">
        <p14:creationId xmlns:p14="http://schemas.microsoft.com/office/powerpoint/2010/main" val="2580030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6D6AC-7651-9D4C-A949-B8ABFD2B3364}"/>
              </a:ext>
            </a:extLst>
          </p:cNvPr>
          <p:cNvSpPr>
            <a:spLocks noGrp="1"/>
          </p:cNvSpPr>
          <p:nvPr>
            <p:ph type="title"/>
          </p:nvPr>
        </p:nvSpPr>
        <p:spPr/>
        <p:txBody>
          <a:bodyPr/>
          <a:lstStyle/>
          <a:p>
            <a:r>
              <a:rPr lang="en-US" b="1" dirty="0"/>
              <a:t>Lobby Day At The Capitol</a:t>
            </a:r>
          </a:p>
        </p:txBody>
      </p:sp>
      <p:pic>
        <p:nvPicPr>
          <p:cNvPr id="4" name="Picture 4">
            <a:extLst>
              <a:ext uri="{FF2B5EF4-FFF2-40B4-BE49-F238E27FC236}">
                <a16:creationId xmlns:a16="http://schemas.microsoft.com/office/drawing/2014/main" id="{3BF09BAA-38A2-314F-BC6B-D9D91E65CA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537368"/>
            <a:ext cx="10992853" cy="5096711"/>
          </a:xfrm>
          <a:prstGeom prst="rect">
            <a:avLst/>
          </a:prstGeom>
        </p:spPr>
      </p:pic>
    </p:spTree>
    <p:extLst>
      <p:ext uri="{BB962C8B-B14F-4D97-AF65-F5344CB8AC3E}">
        <p14:creationId xmlns:p14="http://schemas.microsoft.com/office/powerpoint/2010/main" val="2123409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EAA0B-6AAA-C848-BC9B-CDA07097E1C0}"/>
              </a:ext>
            </a:extLst>
          </p:cNvPr>
          <p:cNvSpPr>
            <a:spLocks noGrp="1"/>
          </p:cNvSpPr>
          <p:nvPr>
            <p:ph type="title"/>
          </p:nvPr>
        </p:nvSpPr>
        <p:spPr/>
        <p:txBody>
          <a:bodyPr/>
          <a:lstStyle/>
          <a:p>
            <a:r>
              <a:rPr lang="en-US" b="1" dirty="0"/>
              <a:t>Rod Blum: House Republican</a:t>
            </a:r>
          </a:p>
        </p:txBody>
      </p:sp>
      <p:pic>
        <p:nvPicPr>
          <p:cNvPr id="4" name="Picture 4">
            <a:extLst>
              <a:ext uri="{FF2B5EF4-FFF2-40B4-BE49-F238E27FC236}">
                <a16:creationId xmlns:a16="http://schemas.microsoft.com/office/drawing/2014/main" id="{E459FAA4-8606-FF49-AFDE-874B86FD64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13358" y="1487237"/>
            <a:ext cx="4351338" cy="5005637"/>
          </a:xfrm>
          <a:prstGeom prst="rect">
            <a:avLst/>
          </a:prstGeom>
        </p:spPr>
      </p:pic>
      <p:sp>
        <p:nvSpPr>
          <p:cNvPr id="6" name="TextBox 5">
            <a:extLst>
              <a:ext uri="{FF2B5EF4-FFF2-40B4-BE49-F238E27FC236}">
                <a16:creationId xmlns:a16="http://schemas.microsoft.com/office/drawing/2014/main" id="{E6D6CBFE-53E5-7A49-924E-C0947F540790}"/>
              </a:ext>
            </a:extLst>
          </p:cNvPr>
          <p:cNvSpPr txBox="1"/>
          <p:nvPr/>
        </p:nvSpPr>
        <p:spPr>
          <a:xfrm>
            <a:off x="838200" y="1487237"/>
            <a:ext cx="6581274" cy="1323439"/>
          </a:xfrm>
          <a:prstGeom prst="rect">
            <a:avLst/>
          </a:prstGeom>
          <a:noFill/>
        </p:spPr>
        <p:txBody>
          <a:bodyPr wrap="square" rtlCol="0">
            <a:spAutoFit/>
          </a:bodyPr>
          <a:lstStyle/>
          <a:p>
            <a:pPr algn="l"/>
            <a:r>
              <a:rPr lang="en-US" sz="4000" dirty="0"/>
              <a:t>Would not meet with us, we left him a Steelworker packet.</a:t>
            </a:r>
          </a:p>
        </p:txBody>
      </p:sp>
    </p:spTree>
    <p:extLst>
      <p:ext uri="{BB962C8B-B14F-4D97-AF65-F5344CB8AC3E}">
        <p14:creationId xmlns:p14="http://schemas.microsoft.com/office/powerpoint/2010/main" val="3687913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C5D4-1771-E94D-AB99-D856D614FD78}"/>
              </a:ext>
            </a:extLst>
          </p:cNvPr>
          <p:cNvSpPr>
            <a:spLocks noGrp="1"/>
          </p:cNvSpPr>
          <p:nvPr>
            <p:ph type="title"/>
          </p:nvPr>
        </p:nvSpPr>
        <p:spPr/>
        <p:txBody>
          <a:bodyPr/>
          <a:lstStyle/>
          <a:p>
            <a:r>
              <a:rPr lang="en-US" b="1" dirty="0"/>
              <a:t>Steve King: House Republican</a:t>
            </a:r>
          </a:p>
        </p:txBody>
      </p:sp>
      <p:pic>
        <p:nvPicPr>
          <p:cNvPr id="4" name="Picture 4">
            <a:extLst>
              <a:ext uri="{FF2B5EF4-FFF2-40B4-BE49-F238E27FC236}">
                <a16:creationId xmlns:a16="http://schemas.microsoft.com/office/drawing/2014/main" id="{FAD2BE8D-DAA0-0E43-8D6B-2F4714CED1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19591" y="1520659"/>
            <a:ext cx="3827909" cy="4972216"/>
          </a:xfrm>
          <a:prstGeom prst="rect">
            <a:avLst/>
          </a:prstGeom>
        </p:spPr>
      </p:pic>
      <p:sp>
        <p:nvSpPr>
          <p:cNvPr id="6" name="TextBox 5">
            <a:extLst>
              <a:ext uri="{FF2B5EF4-FFF2-40B4-BE49-F238E27FC236}">
                <a16:creationId xmlns:a16="http://schemas.microsoft.com/office/drawing/2014/main" id="{CD2A6EAD-02E9-3846-9B36-979825E825F7}"/>
              </a:ext>
            </a:extLst>
          </p:cNvPr>
          <p:cNvSpPr txBox="1"/>
          <p:nvPr/>
        </p:nvSpPr>
        <p:spPr>
          <a:xfrm>
            <a:off x="838199" y="1842837"/>
            <a:ext cx="6815221" cy="1323439"/>
          </a:xfrm>
          <a:prstGeom prst="rect">
            <a:avLst/>
          </a:prstGeom>
          <a:noFill/>
        </p:spPr>
        <p:txBody>
          <a:bodyPr wrap="square" rtlCol="0">
            <a:spAutoFit/>
          </a:bodyPr>
          <a:lstStyle/>
          <a:p>
            <a:pPr algn="l"/>
            <a:r>
              <a:rPr lang="en-US" sz="4000" dirty="0"/>
              <a:t>Would not meet with us, we left him a Steelworker packet.</a:t>
            </a:r>
          </a:p>
        </p:txBody>
      </p:sp>
    </p:spTree>
    <p:extLst>
      <p:ext uri="{BB962C8B-B14F-4D97-AF65-F5344CB8AC3E}">
        <p14:creationId xmlns:p14="http://schemas.microsoft.com/office/powerpoint/2010/main" val="651972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5CFA9-6C04-8B48-95AA-9106CF1E63D4}"/>
              </a:ext>
            </a:extLst>
          </p:cNvPr>
          <p:cNvSpPr>
            <a:spLocks noGrp="1"/>
          </p:cNvSpPr>
          <p:nvPr>
            <p:ph type="title"/>
          </p:nvPr>
        </p:nvSpPr>
        <p:spPr/>
        <p:txBody>
          <a:bodyPr/>
          <a:lstStyle/>
          <a:p>
            <a:r>
              <a:rPr lang="en-US" b="1" dirty="0"/>
              <a:t>David </a:t>
            </a:r>
            <a:r>
              <a:rPr lang="en-US" b="1" dirty="0" err="1"/>
              <a:t>Loebsack</a:t>
            </a:r>
            <a:r>
              <a:rPr lang="en-US" b="1" dirty="0"/>
              <a:t>: House Democrat</a:t>
            </a:r>
          </a:p>
        </p:txBody>
      </p:sp>
      <p:pic>
        <p:nvPicPr>
          <p:cNvPr id="4" name="Picture 4">
            <a:extLst>
              <a:ext uri="{FF2B5EF4-FFF2-40B4-BE49-F238E27FC236}">
                <a16:creationId xmlns:a16="http://schemas.microsoft.com/office/drawing/2014/main" id="{CE00B073-2E0E-974C-BFD7-60F532D161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57553" y="1358900"/>
            <a:ext cx="4064000" cy="3035968"/>
          </a:xfrm>
          <a:prstGeom prst="rect">
            <a:avLst/>
          </a:prstGeom>
        </p:spPr>
      </p:pic>
      <p:pic>
        <p:nvPicPr>
          <p:cNvPr id="6" name="Picture 6">
            <a:extLst>
              <a:ext uri="{FF2B5EF4-FFF2-40B4-BE49-F238E27FC236}">
                <a16:creationId xmlns:a16="http://schemas.microsoft.com/office/drawing/2014/main" id="{CC9F9F96-DE5F-024A-8EF7-2E035384A7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7553" y="4160922"/>
            <a:ext cx="4064000" cy="2489868"/>
          </a:xfrm>
          <a:prstGeom prst="rect">
            <a:avLst/>
          </a:prstGeom>
        </p:spPr>
      </p:pic>
      <p:sp>
        <p:nvSpPr>
          <p:cNvPr id="8" name="TextBox 7">
            <a:extLst>
              <a:ext uri="{FF2B5EF4-FFF2-40B4-BE49-F238E27FC236}">
                <a16:creationId xmlns:a16="http://schemas.microsoft.com/office/drawing/2014/main" id="{96761AEF-32FE-734D-BD44-79CEDF23D19E}"/>
              </a:ext>
            </a:extLst>
          </p:cNvPr>
          <p:cNvSpPr txBox="1"/>
          <p:nvPr/>
        </p:nvSpPr>
        <p:spPr>
          <a:xfrm flipH="1">
            <a:off x="838199" y="1570789"/>
            <a:ext cx="6698247" cy="5016758"/>
          </a:xfrm>
          <a:prstGeom prst="rect">
            <a:avLst/>
          </a:prstGeom>
          <a:noFill/>
        </p:spPr>
        <p:txBody>
          <a:bodyPr wrap="square" rtlCol="0">
            <a:spAutoFit/>
          </a:bodyPr>
          <a:lstStyle/>
          <a:p>
            <a:pPr algn="l"/>
            <a:r>
              <a:rPr lang="en-US" sz="4000" dirty="0"/>
              <a:t>We met with him and talked about dumping laws, Social Security, and the Paper Act. The Paper Act is importing paper and only saving 1-2 cents per paper. And he agreed all these things need to be addressed in our favor.</a:t>
            </a:r>
          </a:p>
        </p:txBody>
      </p:sp>
    </p:spTree>
    <p:extLst>
      <p:ext uri="{BB962C8B-B14F-4D97-AF65-F5344CB8AC3E}">
        <p14:creationId xmlns:p14="http://schemas.microsoft.com/office/powerpoint/2010/main" val="4275798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FC5AD-9CD3-C142-806B-378F318E7423}"/>
              </a:ext>
            </a:extLst>
          </p:cNvPr>
          <p:cNvSpPr>
            <a:spLocks noGrp="1"/>
          </p:cNvSpPr>
          <p:nvPr>
            <p:ph type="title"/>
          </p:nvPr>
        </p:nvSpPr>
        <p:spPr/>
        <p:txBody>
          <a:bodyPr/>
          <a:lstStyle/>
          <a:p>
            <a:r>
              <a:rPr lang="en-US" b="1" dirty="0"/>
              <a:t>Registration Day</a:t>
            </a:r>
          </a:p>
        </p:txBody>
      </p:sp>
      <p:pic>
        <p:nvPicPr>
          <p:cNvPr id="8" name="Picture 8">
            <a:extLst>
              <a:ext uri="{FF2B5EF4-FFF2-40B4-BE49-F238E27FC236}">
                <a16:creationId xmlns:a16="http://schemas.microsoft.com/office/drawing/2014/main" id="{A537F299-1F4E-CC42-9B62-0A8B9EA251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90688"/>
            <a:ext cx="3561196" cy="4351337"/>
          </a:xfrm>
          <a:prstGeom prst="rect">
            <a:avLst/>
          </a:prstGeom>
        </p:spPr>
      </p:pic>
      <p:sp>
        <p:nvSpPr>
          <p:cNvPr id="11" name="TextBox 10">
            <a:extLst>
              <a:ext uri="{FF2B5EF4-FFF2-40B4-BE49-F238E27FC236}">
                <a16:creationId xmlns:a16="http://schemas.microsoft.com/office/drawing/2014/main" id="{80FBC8D4-3FCD-AD41-9E03-6A67E906F879}"/>
              </a:ext>
            </a:extLst>
          </p:cNvPr>
          <p:cNvSpPr txBox="1"/>
          <p:nvPr/>
        </p:nvSpPr>
        <p:spPr>
          <a:xfrm>
            <a:off x="5181600" y="1690688"/>
            <a:ext cx="6172200" cy="2554545"/>
          </a:xfrm>
          <a:prstGeom prst="rect">
            <a:avLst/>
          </a:prstGeom>
          <a:noFill/>
        </p:spPr>
        <p:txBody>
          <a:bodyPr wrap="square" rtlCol="0">
            <a:spAutoFit/>
          </a:bodyPr>
          <a:lstStyle/>
          <a:p>
            <a:pPr algn="l"/>
            <a:r>
              <a:rPr lang="en-US" sz="4000" dirty="0"/>
              <a:t>Tony and Dan registering at Omni Hotel with Bob Ryan, District 11 Rapid Response Director.</a:t>
            </a:r>
          </a:p>
        </p:txBody>
      </p:sp>
    </p:spTree>
    <p:extLst>
      <p:ext uri="{BB962C8B-B14F-4D97-AF65-F5344CB8AC3E}">
        <p14:creationId xmlns:p14="http://schemas.microsoft.com/office/powerpoint/2010/main" val="169183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4B841-AFAF-5440-B435-00C29BAFC26E}"/>
              </a:ext>
            </a:extLst>
          </p:cNvPr>
          <p:cNvSpPr>
            <a:spLocks noGrp="1"/>
          </p:cNvSpPr>
          <p:nvPr>
            <p:ph type="title"/>
          </p:nvPr>
        </p:nvSpPr>
        <p:spPr/>
        <p:txBody>
          <a:bodyPr/>
          <a:lstStyle/>
          <a:p>
            <a:r>
              <a:rPr lang="en-US" b="1" dirty="0"/>
              <a:t>David Young: House Republican</a:t>
            </a:r>
          </a:p>
        </p:txBody>
      </p:sp>
      <p:pic>
        <p:nvPicPr>
          <p:cNvPr id="4" name="Picture 4">
            <a:extLst>
              <a:ext uri="{FF2B5EF4-FFF2-40B4-BE49-F238E27FC236}">
                <a16:creationId xmlns:a16="http://schemas.microsoft.com/office/drawing/2014/main" id="{3BA5E60D-AA25-4C4F-9138-C159EA7BD9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21316" y="660275"/>
            <a:ext cx="3676315" cy="5765758"/>
          </a:xfrm>
          <a:prstGeom prst="rect">
            <a:avLst/>
          </a:prstGeom>
        </p:spPr>
      </p:pic>
      <p:sp>
        <p:nvSpPr>
          <p:cNvPr id="6" name="TextBox 5">
            <a:extLst>
              <a:ext uri="{FF2B5EF4-FFF2-40B4-BE49-F238E27FC236}">
                <a16:creationId xmlns:a16="http://schemas.microsoft.com/office/drawing/2014/main" id="{AC668F33-1862-DF4F-9210-74AF9A5140B6}"/>
              </a:ext>
            </a:extLst>
          </p:cNvPr>
          <p:cNvSpPr txBox="1"/>
          <p:nvPr/>
        </p:nvSpPr>
        <p:spPr>
          <a:xfrm>
            <a:off x="985921" y="1690688"/>
            <a:ext cx="6691564" cy="3170099"/>
          </a:xfrm>
          <a:prstGeom prst="rect">
            <a:avLst/>
          </a:prstGeom>
          <a:noFill/>
        </p:spPr>
        <p:txBody>
          <a:bodyPr wrap="square" rtlCol="0">
            <a:spAutoFit/>
          </a:bodyPr>
          <a:lstStyle/>
          <a:p>
            <a:pPr algn="l"/>
            <a:r>
              <a:rPr lang="en-US" sz="4000" dirty="0"/>
              <a:t>He did not meet with us but his staff did, we talked about the same things and the staff said they would give him the information.</a:t>
            </a:r>
          </a:p>
        </p:txBody>
      </p:sp>
    </p:spTree>
    <p:extLst>
      <p:ext uri="{BB962C8B-B14F-4D97-AF65-F5344CB8AC3E}">
        <p14:creationId xmlns:p14="http://schemas.microsoft.com/office/powerpoint/2010/main" val="3429978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2C9CC-C8A8-544A-A97D-F80DC10F66AF}"/>
              </a:ext>
            </a:extLst>
          </p:cNvPr>
          <p:cNvSpPr>
            <a:spLocks noGrp="1"/>
          </p:cNvSpPr>
          <p:nvPr>
            <p:ph type="title"/>
          </p:nvPr>
        </p:nvSpPr>
        <p:spPr/>
        <p:txBody>
          <a:bodyPr/>
          <a:lstStyle/>
          <a:p>
            <a:r>
              <a:rPr lang="en-US" b="1" dirty="0"/>
              <a:t>Joni Ernst: Senate Republican</a:t>
            </a:r>
          </a:p>
        </p:txBody>
      </p:sp>
      <p:pic>
        <p:nvPicPr>
          <p:cNvPr id="4" name="Picture 4">
            <a:extLst>
              <a:ext uri="{FF2B5EF4-FFF2-40B4-BE49-F238E27FC236}">
                <a16:creationId xmlns:a16="http://schemas.microsoft.com/office/drawing/2014/main" id="{44686A3A-5531-2A42-8C57-AD96C7670F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40316" y="214729"/>
            <a:ext cx="4274552" cy="3126541"/>
          </a:xfrm>
          <a:prstGeom prst="rect">
            <a:avLst/>
          </a:prstGeom>
        </p:spPr>
      </p:pic>
      <p:pic>
        <p:nvPicPr>
          <p:cNvPr id="6" name="Picture 6">
            <a:extLst>
              <a:ext uri="{FF2B5EF4-FFF2-40B4-BE49-F238E27FC236}">
                <a16:creationId xmlns:a16="http://schemas.microsoft.com/office/drawing/2014/main" id="{B4FF126E-1AFE-3A42-B08F-1F194FA3B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0316" y="3341271"/>
            <a:ext cx="4274552" cy="3302000"/>
          </a:xfrm>
          <a:prstGeom prst="rect">
            <a:avLst/>
          </a:prstGeom>
        </p:spPr>
      </p:pic>
      <p:sp>
        <p:nvSpPr>
          <p:cNvPr id="9" name="TextBox 8">
            <a:extLst>
              <a:ext uri="{FF2B5EF4-FFF2-40B4-BE49-F238E27FC236}">
                <a16:creationId xmlns:a16="http://schemas.microsoft.com/office/drawing/2014/main" id="{F2719859-AE37-6043-A57A-2984C33A2C5F}"/>
              </a:ext>
            </a:extLst>
          </p:cNvPr>
          <p:cNvSpPr txBox="1"/>
          <p:nvPr/>
        </p:nvSpPr>
        <p:spPr>
          <a:xfrm>
            <a:off x="838199" y="1690688"/>
            <a:ext cx="6631405" cy="3170099"/>
          </a:xfrm>
          <a:prstGeom prst="rect">
            <a:avLst/>
          </a:prstGeom>
          <a:noFill/>
        </p:spPr>
        <p:txBody>
          <a:bodyPr wrap="square" rtlCol="0">
            <a:spAutoFit/>
          </a:bodyPr>
          <a:lstStyle/>
          <a:p>
            <a:pPr algn="l"/>
            <a:r>
              <a:rPr lang="en-US" sz="4000" dirty="0"/>
              <a:t>She did not meet with us but her staff did. We talked about the same things and the staff said they would give her the information</a:t>
            </a:r>
            <a:r>
              <a:rPr lang="en-US" sz="1800" dirty="0"/>
              <a:t>.</a:t>
            </a:r>
            <a:endParaRPr lang="en-US" dirty="0"/>
          </a:p>
        </p:txBody>
      </p:sp>
    </p:spTree>
    <p:extLst>
      <p:ext uri="{BB962C8B-B14F-4D97-AF65-F5344CB8AC3E}">
        <p14:creationId xmlns:p14="http://schemas.microsoft.com/office/powerpoint/2010/main" val="1052947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FB7E1-C7B2-7C4C-B1EA-EC863BD266FA}"/>
              </a:ext>
            </a:extLst>
          </p:cNvPr>
          <p:cNvSpPr>
            <a:spLocks noGrp="1"/>
          </p:cNvSpPr>
          <p:nvPr>
            <p:ph type="title"/>
          </p:nvPr>
        </p:nvSpPr>
        <p:spPr/>
        <p:txBody>
          <a:bodyPr/>
          <a:lstStyle/>
          <a:p>
            <a:r>
              <a:rPr lang="en-US" b="1" dirty="0"/>
              <a:t>Charles Grassley: Senate Republican</a:t>
            </a:r>
          </a:p>
        </p:txBody>
      </p:sp>
      <p:pic>
        <p:nvPicPr>
          <p:cNvPr id="4" name="Picture 4">
            <a:extLst>
              <a:ext uri="{FF2B5EF4-FFF2-40B4-BE49-F238E27FC236}">
                <a16:creationId xmlns:a16="http://schemas.microsoft.com/office/drawing/2014/main" id="{18B085A1-0CE4-5D42-B1FD-5C721601F8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52895" y="1690688"/>
            <a:ext cx="4739105" cy="5022348"/>
          </a:xfrm>
          <a:prstGeom prst="rect">
            <a:avLst/>
          </a:prstGeom>
        </p:spPr>
      </p:pic>
      <p:sp>
        <p:nvSpPr>
          <p:cNvPr id="6" name="TextBox 5">
            <a:extLst>
              <a:ext uri="{FF2B5EF4-FFF2-40B4-BE49-F238E27FC236}">
                <a16:creationId xmlns:a16="http://schemas.microsoft.com/office/drawing/2014/main" id="{7EECF88F-61BA-814F-AFEE-123BA6D91F72}"/>
              </a:ext>
            </a:extLst>
          </p:cNvPr>
          <p:cNvSpPr txBox="1"/>
          <p:nvPr/>
        </p:nvSpPr>
        <p:spPr>
          <a:xfrm>
            <a:off x="248963" y="1688023"/>
            <a:ext cx="7349957" cy="5016758"/>
          </a:xfrm>
          <a:prstGeom prst="rect">
            <a:avLst/>
          </a:prstGeom>
          <a:noFill/>
        </p:spPr>
        <p:txBody>
          <a:bodyPr wrap="square" rtlCol="0">
            <a:spAutoFit/>
          </a:bodyPr>
          <a:lstStyle/>
          <a:p>
            <a:pPr algn="l"/>
            <a:r>
              <a:rPr lang="en-US" sz="4000" dirty="0"/>
              <a:t>He met with us and we talked about the same thing. He thought that our idea about Social Security would work but would not fix the whole problem. He said anti-dumping laws need to be fixed and that the paper law would not make it through legislation.</a:t>
            </a:r>
          </a:p>
        </p:txBody>
      </p:sp>
    </p:spTree>
    <p:extLst>
      <p:ext uri="{BB962C8B-B14F-4D97-AF65-F5344CB8AC3E}">
        <p14:creationId xmlns:p14="http://schemas.microsoft.com/office/powerpoint/2010/main" val="3255100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8CA9E-0B23-9648-88B0-4C8A1F46B4E6}"/>
              </a:ext>
            </a:extLst>
          </p:cNvPr>
          <p:cNvSpPr>
            <a:spLocks noGrp="1"/>
          </p:cNvSpPr>
          <p:nvPr>
            <p:ph type="title"/>
          </p:nvPr>
        </p:nvSpPr>
        <p:spPr/>
        <p:txBody>
          <a:bodyPr/>
          <a:lstStyle/>
          <a:p>
            <a:r>
              <a:rPr lang="en-US" b="1" dirty="0"/>
              <a:t>What I Learned</a:t>
            </a:r>
          </a:p>
        </p:txBody>
      </p:sp>
      <p:sp>
        <p:nvSpPr>
          <p:cNvPr id="3" name="Content Placeholder 2">
            <a:extLst>
              <a:ext uri="{FF2B5EF4-FFF2-40B4-BE49-F238E27FC236}">
                <a16:creationId xmlns:a16="http://schemas.microsoft.com/office/drawing/2014/main" id="{54CAD101-ABAB-B344-83F1-E0B02F0CFD2A}"/>
              </a:ext>
            </a:extLst>
          </p:cNvPr>
          <p:cNvSpPr>
            <a:spLocks noGrp="1"/>
          </p:cNvSpPr>
          <p:nvPr>
            <p:ph idx="1"/>
          </p:nvPr>
        </p:nvSpPr>
        <p:spPr>
          <a:xfrm>
            <a:off x="705030" y="1825625"/>
            <a:ext cx="5257800" cy="4351338"/>
          </a:xfrm>
        </p:spPr>
        <p:txBody>
          <a:bodyPr>
            <a:normAutofit lnSpcReduction="10000"/>
          </a:bodyPr>
          <a:lstStyle/>
          <a:p>
            <a:r>
              <a:rPr lang="en-US" sz="4000" dirty="0"/>
              <a:t>Labor legislation needs to improve so that labor can grow, and it is going to have to be done in a bipartisan way. I feel that several people in legislation feel the same way.</a:t>
            </a:r>
          </a:p>
        </p:txBody>
      </p:sp>
      <p:pic>
        <p:nvPicPr>
          <p:cNvPr id="4" name="Picture 4">
            <a:extLst>
              <a:ext uri="{FF2B5EF4-FFF2-40B4-BE49-F238E27FC236}">
                <a16:creationId xmlns:a16="http://schemas.microsoft.com/office/drawing/2014/main" id="{0A549AD7-76BB-B441-8AF6-B3E367CF9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8684" y="375989"/>
            <a:ext cx="3525921" cy="3625305"/>
          </a:xfrm>
          <a:prstGeom prst="rect">
            <a:avLst/>
          </a:prstGeom>
        </p:spPr>
      </p:pic>
      <p:pic>
        <p:nvPicPr>
          <p:cNvPr id="6" name="Picture 6">
            <a:extLst>
              <a:ext uri="{FF2B5EF4-FFF2-40B4-BE49-F238E27FC236}">
                <a16:creationId xmlns:a16="http://schemas.microsoft.com/office/drawing/2014/main" id="{063BD139-663A-FD4A-AB84-57A160360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012158"/>
            <a:ext cx="5818605" cy="2677859"/>
          </a:xfrm>
          <a:prstGeom prst="rect">
            <a:avLst/>
          </a:prstGeom>
        </p:spPr>
      </p:pic>
    </p:spTree>
    <p:extLst>
      <p:ext uri="{BB962C8B-B14F-4D97-AF65-F5344CB8AC3E}">
        <p14:creationId xmlns:p14="http://schemas.microsoft.com/office/powerpoint/2010/main" val="1225704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75743-EADB-0C43-AB1D-2BB5C79E9471}"/>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E185523D-417A-8F46-9305-7B1F7E9C54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947" y="365125"/>
            <a:ext cx="11738627" cy="6127749"/>
          </a:xfrm>
          <a:prstGeom prst="rect">
            <a:avLst/>
          </a:prstGeom>
        </p:spPr>
      </p:pic>
    </p:spTree>
    <p:extLst>
      <p:ext uri="{BB962C8B-B14F-4D97-AF65-F5344CB8AC3E}">
        <p14:creationId xmlns:p14="http://schemas.microsoft.com/office/powerpoint/2010/main" val="1086621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36900-9609-B646-BEC9-DDE46AFA6553}"/>
              </a:ext>
            </a:extLst>
          </p:cNvPr>
          <p:cNvSpPr>
            <a:spLocks noGrp="1"/>
          </p:cNvSpPr>
          <p:nvPr>
            <p:ph type="title"/>
          </p:nvPr>
        </p:nvSpPr>
        <p:spPr>
          <a:xfrm>
            <a:off x="503989" y="153192"/>
            <a:ext cx="10515600" cy="1325563"/>
          </a:xfrm>
        </p:spPr>
        <p:txBody>
          <a:bodyPr/>
          <a:lstStyle/>
          <a:p>
            <a:r>
              <a:rPr lang="en-US" b="1" dirty="0"/>
              <a:t>Kim Miller: Director, USW, Rapid Response</a:t>
            </a:r>
          </a:p>
        </p:txBody>
      </p:sp>
      <p:sp>
        <p:nvSpPr>
          <p:cNvPr id="3" name="Content Placeholder 2">
            <a:extLst>
              <a:ext uri="{FF2B5EF4-FFF2-40B4-BE49-F238E27FC236}">
                <a16:creationId xmlns:a16="http://schemas.microsoft.com/office/drawing/2014/main" id="{47F33914-7E3E-2A4D-99F8-2B23B09E4FCA}"/>
              </a:ext>
            </a:extLst>
          </p:cNvPr>
          <p:cNvSpPr>
            <a:spLocks noGrp="1"/>
          </p:cNvSpPr>
          <p:nvPr>
            <p:ph idx="1"/>
          </p:nvPr>
        </p:nvSpPr>
        <p:spPr>
          <a:xfrm>
            <a:off x="503989" y="1690688"/>
            <a:ext cx="8201024" cy="4351338"/>
          </a:xfrm>
        </p:spPr>
        <p:txBody>
          <a:bodyPr>
            <a:normAutofit/>
          </a:bodyPr>
          <a:lstStyle/>
          <a:p>
            <a:r>
              <a:rPr lang="en-US" sz="4000" dirty="0"/>
              <a:t>Explained that good policy in legislation is the way to protect labor, health care, safety, and human rights.</a:t>
            </a:r>
          </a:p>
        </p:txBody>
      </p:sp>
      <p:pic>
        <p:nvPicPr>
          <p:cNvPr id="5" name="Picture 12">
            <a:extLst>
              <a:ext uri="{FF2B5EF4-FFF2-40B4-BE49-F238E27FC236}">
                <a16:creationId xmlns:a16="http://schemas.microsoft.com/office/drawing/2014/main" id="{CD3466F3-0BB2-E347-B2A1-1399CE42C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5013" y="1690688"/>
            <a:ext cx="3350630" cy="4348690"/>
          </a:xfrm>
          <a:prstGeom prst="rect">
            <a:avLst/>
          </a:prstGeom>
        </p:spPr>
      </p:pic>
    </p:spTree>
    <p:extLst>
      <p:ext uri="{BB962C8B-B14F-4D97-AF65-F5344CB8AC3E}">
        <p14:creationId xmlns:p14="http://schemas.microsoft.com/office/powerpoint/2010/main" val="2209310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32A96-B7B3-914A-B3DB-AFC8F561A9B4}"/>
              </a:ext>
            </a:extLst>
          </p:cNvPr>
          <p:cNvSpPr>
            <a:spLocks noGrp="1"/>
          </p:cNvSpPr>
          <p:nvPr>
            <p:ph type="title"/>
          </p:nvPr>
        </p:nvSpPr>
        <p:spPr/>
        <p:txBody>
          <a:bodyPr/>
          <a:lstStyle/>
          <a:p>
            <a:r>
              <a:rPr lang="en-US" b="1" dirty="0"/>
              <a:t>Stan Johnson: International Secretary-Treasurer </a:t>
            </a:r>
          </a:p>
        </p:txBody>
      </p:sp>
      <p:pic>
        <p:nvPicPr>
          <p:cNvPr id="5" name="Picture 6">
            <a:extLst>
              <a:ext uri="{FF2B5EF4-FFF2-40B4-BE49-F238E27FC236}">
                <a16:creationId xmlns:a16="http://schemas.microsoft.com/office/drawing/2014/main" id="{C46FD868-EF83-0F44-B6E6-C0FD0A7556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36974" y="1690688"/>
            <a:ext cx="4160921" cy="4441825"/>
          </a:xfrm>
          <a:prstGeom prst="rect">
            <a:avLst/>
          </a:prstGeom>
        </p:spPr>
      </p:pic>
      <p:sp>
        <p:nvSpPr>
          <p:cNvPr id="6" name="TextBox 5">
            <a:extLst>
              <a:ext uri="{FF2B5EF4-FFF2-40B4-BE49-F238E27FC236}">
                <a16:creationId xmlns:a16="http://schemas.microsoft.com/office/drawing/2014/main" id="{F220FD3C-CD1F-1A47-AB40-C139451BB407}"/>
              </a:ext>
            </a:extLst>
          </p:cNvPr>
          <p:cNvSpPr txBox="1"/>
          <p:nvPr/>
        </p:nvSpPr>
        <p:spPr>
          <a:xfrm>
            <a:off x="838200" y="1690688"/>
            <a:ext cx="6898774" cy="3170099"/>
          </a:xfrm>
          <a:prstGeom prst="rect">
            <a:avLst/>
          </a:prstGeom>
          <a:noFill/>
        </p:spPr>
        <p:txBody>
          <a:bodyPr wrap="square" rtlCol="0">
            <a:spAutoFit/>
          </a:bodyPr>
          <a:lstStyle/>
          <a:p>
            <a:pPr algn="l"/>
            <a:r>
              <a:rPr lang="en-US" sz="4000" dirty="0"/>
              <a:t>Explained how to stop the government from dismantling labor by people’s involvement, conversations, and bipartisanship.</a:t>
            </a:r>
          </a:p>
        </p:txBody>
      </p:sp>
      <p:pic>
        <p:nvPicPr>
          <p:cNvPr id="3" name="Picture 2">
            <a:extLst>
              <a:ext uri="{FF2B5EF4-FFF2-40B4-BE49-F238E27FC236}">
                <a16:creationId xmlns:a16="http://schemas.microsoft.com/office/drawing/2014/main" id="{5EA7EB20-D6AD-5B4B-8AAC-B958EFA263DB}"/>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7736973" y="1690687"/>
            <a:ext cx="4160921" cy="4441825"/>
          </a:xfrm>
          <a:prstGeom prst="rect">
            <a:avLst/>
          </a:prstGeom>
        </p:spPr>
      </p:pic>
    </p:spTree>
    <p:extLst>
      <p:ext uri="{BB962C8B-B14F-4D97-AF65-F5344CB8AC3E}">
        <p14:creationId xmlns:p14="http://schemas.microsoft.com/office/powerpoint/2010/main" val="81930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AD88-098F-4B44-8855-5FE0A6B33BD0}"/>
              </a:ext>
            </a:extLst>
          </p:cNvPr>
          <p:cNvSpPr>
            <a:spLocks noGrp="1"/>
          </p:cNvSpPr>
          <p:nvPr>
            <p:ph type="title"/>
          </p:nvPr>
        </p:nvSpPr>
        <p:spPr/>
        <p:txBody>
          <a:bodyPr/>
          <a:lstStyle/>
          <a:p>
            <a:r>
              <a:rPr lang="en-US" b="1" dirty="0"/>
              <a:t>Alex Perkins: President, USW Local 572</a:t>
            </a:r>
          </a:p>
        </p:txBody>
      </p:sp>
      <p:sp>
        <p:nvSpPr>
          <p:cNvPr id="3" name="Content Placeholder 2">
            <a:extLst>
              <a:ext uri="{FF2B5EF4-FFF2-40B4-BE49-F238E27FC236}">
                <a16:creationId xmlns:a16="http://schemas.microsoft.com/office/drawing/2014/main" id="{9355A82C-F4C1-9D44-B1D6-579B48966B41}"/>
              </a:ext>
            </a:extLst>
          </p:cNvPr>
          <p:cNvSpPr>
            <a:spLocks noGrp="1"/>
          </p:cNvSpPr>
          <p:nvPr>
            <p:ph idx="1"/>
          </p:nvPr>
        </p:nvSpPr>
        <p:spPr>
          <a:xfrm>
            <a:off x="838200" y="1825625"/>
            <a:ext cx="7299826" cy="4351338"/>
          </a:xfrm>
        </p:spPr>
        <p:txBody>
          <a:bodyPr>
            <a:normAutofit/>
          </a:bodyPr>
          <a:lstStyle/>
          <a:p>
            <a:r>
              <a:rPr lang="en-US" sz="4000" dirty="0"/>
              <a:t>Explained how he organized a non-union facility, and the struggles and hardships to get it done because of poor legislation against labor unions. </a:t>
            </a:r>
          </a:p>
        </p:txBody>
      </p:sp>
      <p:pic>
        <p:nvPicPr>
          <p:cNvPr id="5" name="Picture 8">
            <a:extLst>
              <a:ext uri="{FF2B5EF4-FFF2-40B4-BE49-F238E27FC236}">
                <a16:creationId xmlns:a16="http://schemas.microsoft.com/office/drawing/2014/main" id="{C129F62D-BD5E-2E4C-B231-C264933B4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1711" y="1837691"/>
            <a:ext cx="3082089" cy="4339272"/>
          </a:xfrm>
          <a:prstGeom prst="rect">
            <a:avLst/>
          </a:prstGeom>
        </p:spPr>
      </p:pic>
    </p:spTree>
    <p:extLst>
      <p:ext uri="{BB962C8B-B14F-4D97-AF65-F5344CB8AC3E}">
        <p14:creationId xmlns:p14="http://schemas.microsoft.com/office/powerpoint/2010/main" val="909746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47F7-AB0E-4446-9A47-52B35DB4DD47}"/>
              </a:ext>
            </a:extLst>
          </p:cNvPr>
          <p:cNvSpPr>
            <a:spLocks noGrp="1"/>
          </p:cNvSpPr>
          <p:nvPr>
            <p:ph type="title"/>
          </p:nvPr>
        </p:nvSpPr>
        <p:spPr/>
        <p:txBody>
          <a:bodyPr/>
          <a:lstStyle/>
          <a:p>
            <a:r>
              <a:rPr lang="en-US" b="1" dirty="0"/>
              <a:t>Roxanne Brown: USW Legislative Director</a:t>
            </a:r>
          </a:p>
        </p:txBody>
      </p:sp>
      <p:pic>
        <p:nvPicPr>
          <p:cNvPr id="5" name="Picture 4">
            <a:extLst>
              <a:ext uri="{FF2B5EF4-FFF2-40B4-BE49-F238E27FC236}">
                <a16:creationId xmlns:a16="http://schemas.microsoft.com/office/drawing/2014/main" id="{E7FADBF8-D16C-824E-8152-ADA6A9C621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2288" y="1690688"/>
            <a:ext cx="2754323" cy="4351338"/>
          </a:xfrm>
          <a:prstGeom prst="rect">
            <a:avLst/>
          </a:prstGeom>
        </p:spPr>
      </p:pic>
      <p:sp>
        <p:nvSpPr>
          <p:cNvPr id="8" name="TextBox 7">
            <a:extLst>
              <a:ext uri="{FF2B5EF4-FFF2-40B4-BE49-F238E27FC236}">
                <a16:creationId xmlns:a16="http://schemas.microsoft.com/office/drawing/2014/main" id="{E97E7A3A-3851-9B4A-A27F-8C72493A5768}"/>
              </a:ext>
            </a:extLst>
          </p:cNvPr>
          <p:cNvSpPr txBox="1"/>
          <p:nvPr/>
        </p:nvSpPr>
        <p:spPr>
          <a:xfrm>
            <a:off x="1103820" y="1707289"/>
            <a:ext cx="7333247" cy="3785652"/>
          </a:xfrm>
          <a:prstGeom prst="rect">
            <a:avLst/>
          </a:prstGeom>
          <a:noFill/>
        </p:spPr>
        <p:txBody>
          <a:bodyPr wrap="square" rtlCol="0">
            <a:spAutoFit/>
          </a:bodyPr>
          <a:lstStyle/>
          <a:p>
            <a:pPr algn="l"/>
            <a:r>
              <a:rPr lang="en-US" sz="4000" dirty="0"/>
              <a:t>Roxanne was one of the Directors that put on this conference for our union. She also works side by side with the International President to make better legislation for union labor.</a:t>
            </a:r>
          </a:p>
        </p:txBody>
      </p:sp>
    </p:spTree>
    <p:extLst>
      <p:ext uri="{BB962C8B-B14F-4D97-AF65-F5344CB8AC3E}">
        <p14:creationId xmlns:p14="http://schemas.microsoft.com/office/powerpoint/2010/main" val="3384848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5A367-4A88-674C-AC26-CDA41E4BDF53}"/>
              </a:ext>
            </a:extLst>
          </p:cNvPr>
          <p:cNvSpPr>
            <a:spLocks noGrp="1"/>
          </p:cNvSpPr>
          <p:nvPr>
            <p:ph type="title"/>
          </p:nvPr>
        </p:nvSpPr>
        <p:spPr/>
        <p:txBody>
          <a:bodyPr/>
          <a:lstStyle/>
          <a:p>
            <a:r>
              <a:rPr lang="en-US" b="1" dirty="0"/>
              <a:t>Brendan Boyle: United States Representative</a:t>
            </a:r>
          </a:p>
        </p:txBody>
      </p:sp>
      <p:pic>
        <p:nvPicPr>
          <p:cNvPr id="8" name="Picture 8">
            <a:extLst>
              <a:ext uri="{FF2B5EF4-FFF2-40B4-BE49-F238E27FC236}">
                <a16:creationId xmlns:a16="http://schemas.microsoft.com/office/drawing/2014/main" id="{D7697B19-5F1F-AA43-BCC0-89602FC6CA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21317" y="1690688"/>
            <a:ext cx="3232484" cy="4802187"/>
          </a:xfrm>
          <a:prstGeom prst="rect">
            <a:avLst/>
          </a:prstGeom>
        </p:spPr>
      </p:pic>
      <p:sp>
        <p:nvSpPr>
          <p:cNvPr id="10" name="TextBox 9">
            <a:extLst>
              <a:ext uri="{FF2B5EF4-FFF2-40B4-BE49-F238E27FC236}">
                <a16:creationId xmlns:a16="http://schemas.microsoft.com/office/drawing/2014/main" id="{B94B5D09-93EA-9343-B1F2-2D1DD0E4BE61}"/>
              </a:ext>
            </a:extLst>
          </p:cNvPr>
          <p:cNvSpPr txBox="1"/>
          <p:nvPr/>
        </p:nvSpPr>
        <p:spPr>
          <a:xfrm>
            <a:off x="838198" y="1690688"/>
            <a:ext cx="7099301" cy="4401205"/>
          </a:xfrm>
          <a:prstGeom prst="rect">
            <a:avLst/>
          </a:prstGeom>
          <a:noFill/>
        </p:spPr>
        <p:txBody>
          <a:bodyPr wrap="square" rtlCol="0">
            <a:spAutoFit/>
          </a:bodyPr>
          <a:lstStyle/>
          <a:p>
            <a:pPr algn="l"/>
            <a:r>
              <a:rPr lang="en-US" sz="4000" dirty="0"/>
              <a:t>Brendan is part of the blue collar caucus. He explained that the majority of workers are blue collar, and how inflation and the value of the dollar is paying people less than the last generation was paid.</a:t>
            </a:r>
          </a:p>
        </p:txBody>
      </p:sp>
    </p:spTree>
    <p:extLst>
      <p:ext uri="{BB962C8B-B14F-4D97-AF65-F5344CB8AC3E}">
        <p14:creationId xmlns:p14="http://schemas.microsoft.com/office/powerpoint/2010/main" val="1494322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A7ECC-16D0-2343-840D-A19C5E818024}"/>
              </a:ext>
            </a:extLst>
          </p:cNvPr>
          <p:cNvSpPr>
            <a:spLocks noGrp="1"/>
          </p:cNvSpPr>
          <p:nvPr>
            <p:ph type="title"/>
          </p:nvPr>
        </p:nvSpPr>
        <p:spPr/>
        <p:txBody>
          <a:bodyPr/>
          <a:lstStyle/>
          <a:p>
            <a:r>
              <a:rPr lang="en-US" b="1" dirty="0"/>
              <a:t>Jasmine Jefferson: Social Security Works</a:t>
            </a:r>
          </a:p>
        </p:txBody>
      </p:sp>
      <p:pic>
        <p:nvPicPr>
          <p:cNvPr id="4" name="Picture 4">
            <a:extLst>
              <a:ext uri="{FF2B5EF4-FFF2-40B4-BE49-F238E27FC236}">
                <a16:creationId xmlns:a16="http://schemas.microsoft.com/office/drawing/2014/main" id="{856EF5B4-7795-324B-8385-08BE7B325D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87105" y="1690688"/>
            <a:ext cx="3566695" cy="4432800"/>
          </a:xfrm>
          <a:prstGeom prst="rect">
            <a:avLst/>
          </a:prstGeom>
        </p:spPr>
      </p:pic>
      <p:sp>
        <p:nvSpPr>
          <p:cNvPr id="6" name="TextBox 5">
            <a:extLst>
              <a:ext uri="{FF2B5EF4-FFF2-40B4-BE49-F238E27FC236}">
                <a16:creationId xmlns:a16="http://schemas.microsoft.com/office/drawing/2014/main" id="{A7C184C4-618C-5A4E-AA19-3D97E6675348}"/>
              </a:ext>
            </a:extLst>
          </p:cNvPr>
          <p:cNvSpPr txBox="1"/>
          <p:nvPr/>
        </p:nvSpPr>
        <p:spPr>
          <a:xfrm>
            <a:off x="838200" y="1628525"/>
            <a:ext cx="6765089" cy="4401205"/>
          </a:xfrm>
          <a:prstGeom prst="rect">
            <a:avLst/>
          </a:prstGeom>
          <a:noFill/>
        </p:spPr>
        <p:txBody>
          <a:bodyPr wrap="square" rtlCol="0">
            <a:spAutoFit/>
          </a:bodyPr>
          <a:lstStyle/>
          <a:p>
            <a:pPr algn="l"/>
            <a:r>
              <a:rPr lang="en-US" sz="4000" dirty="0"/>
              <a:t>Jasmine explained that without a defined pension or a match on your 401k, you do not have a safe pension plan. Also that Social Security is in jeopardy because of the rich not paying their part. Cap at 118,500 6.2%</a:t>
            </a:r>
          </a:p>
        </p:txBody>
      </p:sp>
    </p:spTree>
    <p:extLst>
      <p:ext uri="{BB962C8B-B14F-4D97-AF65-F5344CB8AC3E}">
        <p14:creationId xmlns:p14="http://schemas.microsoft.com/office/powerpoint/2010/main" val="3709571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52145-73F0-8640-8DCD-5D1C631F61D7}"/>
              </a:ext>
            </a:extLst>
          </p:cNvPr>
          <p:cNvSpPr>
            <a:spLocks noGrp="1"/>
          </p:cNvSpPr>
          <p:nvPr>
            <p:ph type="title"/>
          </p:nvPr>
        </p:nvSpPr>
        <p:spPr/>
        <p:txBody>
          <a:bodyPr/>
          <a:lstStyle/>
          <a:p>
            <a:r>
              <a:rPr lang="en-US" b="1" dirty="0"/>
              <a:t>Leo Gerard: International President</a:t>
            </a:r>
          </a:p>
        </p:txBody>
      </p:sp>
      <p:pic>
        <p:nvPicPr>
          <p:cNvPr id="4" name="Picture 4">
            <a:extLst>
              <a:ext uri="{FF2B5EF4-FFF2-40B4-BE49-F238E27FC236}">
                <a16:creationId xmlns:a16="http://schemas.microsoft.com/office/drawing/2014/main" id="{C5B6576A-61E6-4B4F-922F-0DBBD2B975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35110" y="1690688"/>
            <a:ext cx="4479758" cy="4448718"/>
          </a:xfrm>
          <a:prstGeom prst="rect">
            <a:avLst/>
          </a:prstGeom>
        </p:spPr>
      </p:pic>
      <p:sp>
        <p:nvSpPr>
          <p:cNvPr id="6" name="TextBox 5">
            <a:extLst>
              <a:ext uri="{FF2B5EF4-FFF2-40B4-BE49-F238E27FC236}">
                <a16:creationId xmlns:a16="http://schemas.microsoft.com/office/drawing/2014/main" id="{2575E305-A551-554D-A73F-048476ED96E4}"/>
              </a:ext>
            </a:extLst>
          </p:cNvPr>
          <p:cNvSpPr txBox="1"/>
          <p:nvPr/>
        </p:nvSpPr>
        <p:spPr>
          <a:xfrm>
            <a:off x="838200" y="1559552"/>
            <a:ext cx="6397458" cy="4401205"/>
          </a:xfrm>
          <a:prstGeom prst="rect">
            <a:avLst/>
          </a:prstGeom>
          <a:noFill/>
        </p:spPr>
        <p:txBody>
          <a:bodyPr wrap="square" rtlCol="0">
            <a:spAutoFit/>
          </a:bodyPr>
          <a:lstStyle/>
          <a:p>
            <a:pPr algn="l"/>
            <a:r>
              <a:rPr lang="en-US" sz="4000" dirty="0"/>
              <a:t>Leo said that although the United Steelworkers are a very small part of the working people, we are the 800 pound gorilla at the Capitol because of our hard work in legislation.</a:t>
            </a:r>
          </a:p>
        </p:txBody>
      </p:sp>
    </p:spTree>
    <p:extLst>
      <p:ext uri="{BB962C8B-B14F-4D97-AF65-F5344CB8AC3E}">
        <p14:creationId xmlns:p14="http://schemas.microsoft.com/office/powerpoint/2010/main" val="3218377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891</Words>
  <Application>Microsoft Office PowerPoint</Application>
  <PresentationFormat>Widescreen</PresentationFormat>
  <Paragraphs>48</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2018 Rapid Response Conference: Washington D.C.</vt:lpstr>
      <vt:lpstr>Registration Day</vt:lpstr>
      <vt:lpstr>Kim Miller: Director, USW, Rapid Response</vt:lpstr>
      <vt:lpstr>Stan Johnson: International Secretary-Treasurer </vt:lpstr>
      <vt:lpstr>Alex Perkins: President, USW Local 572</vt:lpstr>
      <vt:lpstr>Roxanne Brown: USW Legislative Director</vt:lpstr>
      <vt:lpstr>Brendan Boyle: United States Representative</vt:lpstr>
      <vt:lpstr>Jasmine Jefferson: Social Security Works</vt:lpstr>
      <vt:lpstr>Leo Gerard: International President</vt:lpstr>
      <vt:lpstr>Holly Hart: USW Assistant To The President</vt:lpstr>
      <vt:lpstr>Work Shop 1: Delays And Rollbacks</vt:lpstr>
      <vt:lpstr>Work Shop 2: Working To Live, Or Living To Work?</vt:lpstr>
      <vt:lpstr>Work Shop 3: A Deep Dive Into Trade</vt:lpstr>
      <vt:lpstr>Work Shop 4: Every Vote Counts</vt:lpstr>
      <vt:lpstr>Rally At The Capitol</vt:lpstr>
      <vt:lpstr>Lobby Day At The Capitol</vt:lpstr>
      <vt:lpstr>Rod Blum: House Republican</vt:lpstr>
      <vt:lpstr>Steve King: House Republican</vt:lpstr>
      <vt:lpstr>David Loebsack: House Democrat</vt:lpstr>
      <vt:lpstr>David Young: House Republican</vt:lpstr>
      <vt:lpstr>Joni Ernst: Senate Republican</vt:lpstr>
      <vt:lpstr>Charles Grassley: Senate Republican</vt:lpstr>
      <vt:lpstr>What I Learned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 Rapid Response Conference: Washington D.C.</dc:title>
  <dc:creator>ICD User</dc:creator>
  <cp:lastModifiedBy>Emily Brannon</cp:lastModifiedBy>
  <cp:revision>10</cp:revision>
  <dcterms:modified xsi:type="dcterms:W3CDTF">2018-06-26T13:58:56Z</dcterms:modified>
</cp:coreProperties>
</file>